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51" r:id="rId2"/>
    <p:sldId id="349" r:id="rId3"/>
    <p:sldId id="352" r:id="rId4"/>
    <p:sldId id="353" r:id="rId5"/>
    <p:sldId id="333" r:id="rId6"/>
    <p:sldId id="356" r:id="rId7"/>
    <p:sldId id="276" r:id="rId8"/>
    <p:sldId id="360" r:id="rId9"/>
    <p:sldId id="318" r:id="rId10"/>
    <p:sldId id="345" r:id="rId11"/>
    <p:sldId id="361" r:id="rId12"/>
    <p:sldId id="362" r:id="rId13"/>
    <p:sldId id="363" r:id="rId14"/>
    <p:sldId id="341" r:id="rId15"/>
    <p:sldId id="343" r:id="rId16"/>
    <p:sldId id="346" r:id="rId17"/>
    <p:sldId id="347" r:id="rId18"/>
    <p:sldId id="357" r:id="rId19"/>
    <p:sldId id="330" r:id="rId20"/>
    <p:sldId id="350" r:id="rId21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4847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FF1301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1.3566868638527494E-2"/>
                  <c:y val="0.17832942637895455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Arial Black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Уровни4кл!$B$3:$B$5</c:f>
              <c:numCache>
                <c:formatCode>0%</c:formatCode>
                <c:ptCount val="3"/>
                <c:pt idx="0">
                  <c:v>0.19000000000000053</c:v>
                </c:pt>
                <c:pt idx="1">
                  <c:v>0.13</c:v>
                </c:pt>
                <c:pt idx="2">
                  <c:v>0.16000000000000053</c:v>
                </c:pt>
              </c:numCache>
            </c:numRef>
          </c:val>
        </c:ser>
        <c:gapWidth val="60"/>
        <c:axId val="74943104"/>
        <c:axId val="74948992"/>
      </c:barChart>
      <c:catAx>
        <c:axId val="74943104"/>
        <c:scaling>
          <c:orientation val="minMax"/>
        </c:scaling>
        <c:delete val="1"/>
        <c:axPos val="b"/>
        <c:tickLblPos val="none"/>
        <c:crossAx val="74948992"/>
        <c:crosses val="autoZero"/>
        <c:auto val="1"/>
        <c:lblAlgn val="ctr"/>
        <c:lblOffset val="100"/>
      </c:catAx>
      <c:valAx>
        <c:axId val="74948992"/>
        <c:scaling>
          <c:orientation val="minMax"/>
          <c:max val="0.60000000000000064"/>
        </c:scaling>
        <c:axPos val="l"/>
        <c:majorGridlines>
          <c:spPr>
            <a:ln>
              <a:solidFill>
                <a:sysClr val="window" lastClr="FFFFFF">
                  <a:alpha val="0"/>
                </a:sysClr>
              </a:solidFill>
            </a:ln>
          </c:spPr>
        </c:majorGridlines>
        <c:numFmt formatCode="0%" sourceLinked="1"/>
        <c:majorTickMark val="none"/>
        <c:tickLblPos val="none"/>
        <c:spPr>
          <a:ln>
            <a:noFill/>
          </a:ln>
        </c:spPr>
        <c:crossAx val="7494310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FF1301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1.3566868638527478E-2"/>
                  <c:y val="0.26463104325699571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Уровни4кл!$B$8:$B$10</c:f>
              <c:numCache>
                <c:formatCode>0%</c:formatCode>
                <c:ptCount val="3"/>
                <c:pt idx="0">
                  <c:v>0.44</c:v>
                </c:pt>
                <c:pt idx="1">
                  <c:v>0.34</c:v>
                </c:pt>
                <c:pt idx="2">
                  <c:v>0.36000000000000032</c:v>
                </c:pt>
              </c:numCache>
            </c:numRef>
          </c:val>
        </c:ser>
        <c:gapWidth val="60"/>
        <c:axId val="75194752"/>
        <c:axId val="75196288"/>
      </c:barChart>
      <c:catAx>
        <c:axId val="75194752"/>
        <c:scaling>
          <c:orientation val="minMax"/>
        </c:scaling>
        <c:delete val="1"/>
        <c:axPos val="b"/>
        <c:tickLblPos val="none"/>
        <c:crossAx val="75196288"/>
        <c:crosses val="autoZero"/>
        <c:auto val="1"/>
        <c:lblAlgn val="ctr"/>
        <c:lblOffset val="100"/>
      </c:catAx>
      <c:valAx>
        <c:axId val="75196288"/>
        <c:scaling>
          <c:orientation val="minMax"/>
          <c:max val="0.60000000000000064"/>
        </c:scaling>
        <c:axPos val="l"/>
        <c:majorGridlines>
          <c:spPr>
            <a:ln w="0">
              <a:solidFill>
                <a:sysClr val="window" lastClr="FFFFFF">
                  <a:alpha val="0"/>
                </a:sysClr>
              </a:solidFill>
            </a:ln>
          </c:spPr>
        </c:majorGridlines>
        <c:numFmt formatCode="0%" sourceLinked="1"/>
        <c:majorTickMark val="none"/>
        <c:tickLblPos val="none"/>
        <c:spPr>
          <a:ln>
            <a:noFill/>
          </a:ln>
        </c:spPr>
        <c:crossAx val="7519475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FF1301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0.28498727735369289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Arial Black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Уровни4кл!$B$13:$B$15</c:f>
              <c:numCache>
                <c:formatCode>0%</c:formatCode>
                <c:ptCount val="3"/>
                <c:pt idx="0">
                  <c:v>0.29000000000000031</c:v>
                </c:pt>
                <c:pt idx="1">
                  <c:v>0.36000000000000032</c:v>
                </c:pt>
                <c:pt idx="2">
                  <c:v>0.34</c:v>
                </c:pt>
              </c:numCache>
            </c:numRef>
          </c:val>
        </c:ser>
        <c:gapWidth val="60"/>
        <c:axId val="75368704"/>
        <c:axId val="75370496"/>
      </c:barChart>
      <c:catAx>
        <c:axId val="75368704"/>
        <c:scaling>
          <c:orientation val="minMax"/>
        </c:scaling>
        <c:delete val="1"/>
        <c:axPos val="b"/>
        <c:tickLblPos val="none"/>
        <c:crossAx val="75370496"/>
        <c:crosses val="autoZero"/>
        <c:auto val="1"/>
        <c:lblAlgn val="ctr"/>
        <c:lblOffset val="100"/>
      </c:catAx>
      <c:valAx>
        <c:axId val="75370496"/>
        <c:scaling>
          <c:orientation val="minMax"/>
          <c:max val="0.60000000000000064"/>
        </c:scaling>
        <c:axPos val="l"/>
        <c:majorGridlines>
          <c:spPr>
            <a:ln>
              <a:solidFill>
                <a:sysClr val="window" lastClr="FFFFFF">
                  <a:alpha val="0"/>
                </a:sysClr>
              </a:solidFill>
            </a:ln>
          </c:spPr>
        </c:majorGridlines>
        <c:numFmt formatCode="0%" sourceLinked="1"/>
        <c:majorTickMark val="none"/>
        <c:tickLblPos val="none"/>
        <c:spPr>
          <a:ln>
            <a:noFill/>
          </a:ln>
        </c:spPr>
        <c:crossAx val="7536870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FF1301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0.19338342249203591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Arial Black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Уровни4кл!$B$18:$B$20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0.16</c:v>
                </c:pt>
                <c:pt idx="2">
                  <c:v>0.12000000000000002</c:v>
                </c:pt>
              </c:numCache>
            </c:numRef>
          </c:val>
        </c:ser>
        <c:gapWidth val="60"/>
        <c:axId val="75415936"/>
        <c:axId val="75417472"/>
      </c:barChart>
      <c:catAx>
        <c:axId val="75415936"/>
        <c:scaling>
          <c:orientation val="minMax"/>
        </c:scaling>
        <c:delete val="1"/>
        <c:axPos val="b"/>
        <c:tickLblPos val="none"/>
        <c:crossAx val="75417472"/>
        <c:crosses val="autoZero"/>
        <c:auto val="1"/>
        <c:lblAlgn val="ctr"/>
        <c:lblOffset val="100"/>
      </c:catAx>
      <c:valAx>
        <c:axId val="75417472"/>
        <c:scaling>
          <c:orientation val="minMax"/>
          <c:max val="0.60000000000000064"/>
        </c:scaling>
        <c:axPos val="l"/>
        <c:majorGridlines>
          <c:spPr>
            <a:ln>
              <a:solidFill>
                <a:sysClr val="window" lastClr="FFFFFF">
                  <a:alpha val="0"/>
                </a:sysClr>
              </a:solidFill>
            </a:ln>
          </c:spPr>
        </c:majorGridlines>
        <c:numFmt formatCode="0%" sourceLinked="1"/>
        <c:majorTickMark val="none"/>
        <c:tickLblPos val="none"/>
        <c:spPr>
          <a:ln>
            <a:noFill/>
          </a:ln>
        </c:spPr>
        <c:crossAx val="7541593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523942-DFB1-4FB2-AE6C-F162C89F7DAB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60873F-A063-4345-BA27-0387A5919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98400-2BAF-4638-8FDD-EF770E7956A1}" type="slidenum">
              <a:rPr lang="ru-RU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rial" pitchFamily="34" charset="0"/>
                <a:cs typeface="Arial" pitchFamily="34" charset="0"/>
              </a:rPr>
              <a:t>1998 В блоке «Арифметические операции над числами», второе – в блоке «Величины». Результат (требования к уровню подготовки обучающихся): решать текстовые задачи в 1-2 действия</a:t>
            </a:r>
          </a:p>
          <a:p>
            <a:r>
              <a:rPr lang="ru-RU" smtClean="0">
                <a:latin typeface="Arial" pitchFamily="34" charset="0"/>
                <a:cs typeface="Arial" pitchFamily="34" charset="0"/>
              </a:rPr>
              <a:t>2004 В разделе «Величины» содержательной линии «Числа и вычисления». Результат (требования к уровню подготовки оканчивающих начальную школу): Решать текстовые задачи арифметическим способом (не более двух действий). Использовать приобретенные знания и умения для решения задач, связанных с бытовыми жизненными ситуациями (покупка, измерение, взвешивание и др.)</a:t>
            </a:r>
          </a:p>
          <a:p>
            <a:r>
              <a:rPr lang="ru-RU" smtClean="0">
                <a:latin typeface="Arial" pitchFamily="34" charset="0"/>
                <a:cs typeface="Arial" pitchFamily="34" charset="0"/>
              </a:rPr>
              <a:t>2009 в содержательно лиинии «Работа с текстовыми задачами». Не включила сюда текст: </a:t>
            </a:r>
            <a:r>
              <a: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Задачи, содержащие отношения «больше (меньше) на…», «больше (меньше) в…». Зависимости между величинами, характеризующими процессы: движения, работы, «купли продажи» и др. Скорость, время, путь; объём работы, время, производительность труда; количество товара, его цена и стоимость и др.</a:t>
            </a:r>
            <a:endParaRPr lang="ru-RU" smtClean="0">
              <a:latin typeface="Arial" pitchFamily="34" charset="0"/>
              <a:cs typeface="Arial" pitchFamily="34" charset="0"/>
            </a:endParaRPr>
          </a:p>
          <a:p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98400-2BAF-4638-8FDD-EF770E7956A1}" type="slidenum">
              <a:rPr lang="ru-RU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67,55,42</a:t>
            </a:r>
          </a:p>
          <a:p>
            <a:r>
              <a:rPr lang="ru-RU" dirty="0" smtClean="0"/>
              <a:t>Процент заданий. соответствующих программе российской школы 35 (83), средний процент выполнения заданий, </a:t>
            </a:r>
            <a:r>
              <a:rPr lang="ru-RU" dirty="0" err="1" smtClean="0"/>
              <a:t>соотвествующих</a:t>
            </a:r>
            <a:r>
              <a:rPr lang="ru-RU" dirty="0" smtClean="0"/>
              <a:t> программе российской школы 65 (59)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0873F-A063-4345-BA27-0387A591932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27B8E7-7109-4F76-988F-DBA32EA5FB6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Для обсуждения трудностей и ошибок:</a:t>
            </a:r>
          </a:p>
          <a:p>
            <a:r>
              <a:rPr lang="ru-RU" smtClean="0"/>
              <a:t>113   48% (базовое) ; не дали ответа – 19%   р1 2.8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C49297-F2C3-416F-A289-34DE5F8D9F1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Демвар Раб2- повышен 612, 613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6B52AF-1792-4CC3-9BC1-006F7A2EAE1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54F9-EBBA-4BE1-B691-FBF377C44A63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F365B-DC94-4221-AB04-BB0ACA776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DB55E-67F2-452F-AD6B-21DB96B088A2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F855-2DC9-4665-A094-1FDBDBD4E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E7A86-7511-4A00-BA01-D1F69C53E81B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822A-5AD7-41FF-816B-9DDF3D1B9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F9D4-72C2-4A4C-9CD4-78A711D75F31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E58B7-A635-44BB-B9C5-73A2E720A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40A9-5FD0-4F9E-8A87-2B2C2CD61AFE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D0FFA-1693-4843-9B92-E6D04EB87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0B7B-8137-4708-94F6-D78C14DB7642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189A-F4CA-45BD-998D-3B70D6D14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1EA1-B72E-4270-8870-E638CD5DF4FF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2321E-CAC0-446E-B654-E54BC836C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9C27-6C16-450F-9744-D72F60DBFE63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5E30A-7FF3-41D6-AF24-C79EE7D88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2D17-4686-4881-8294-367FE64B5B56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7C5C-810E-44F2-95E1-447E9799B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70E3-9D06-4B79-99F0-65BF1D312B11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618A-8F00-4A2D-BB57-E947AFFE1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58967-FEA3-479C-8783-B80EFA9DD3A1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09D99-D749-4C0E-A9EE-4212EA4F3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93C0597-727C-4B09-B455-DA9D0ADCFA92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EB73ED-32F9-44DC-ADF2-2A8735F1C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etodlit.ru/catalog/images/125024163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458200" cy="192882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Сильные и слабые стороны школьного математического  образования в начальной школе России -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57562"/>
            <a:ext cx="8458200" cy="1443038"/>
          </a:xfrm>
        </p:spPr>
        <p:txBody>
          <a:bodyPr/>
          <a:lstStyle/>
          <a:p>
            <a:r>
              <a:rPr lang="ru-RU" b="1" i="1" dirty="0" err="1" smtClean="0"/>
              <a:t>Рыдзе</a:t>
            </a:r>
            <a:r>
              <a:rPr lang="ru-RU" b="1" i="1" dirty="0" smtClean="0"/>
              <a:t> Оксана Анатольевна</a:t>
            </a:r>
            <a:r>
              <a:rPr lang="ru-RU" dirty="0" smtClean="0"/>
              <a:t>, к.п.н</a:t>
            </a:r>
            <a:r>
              <a:rPr lang="ru-RU" dirty="0" smtClean="0"/>
              <a:t>., ведущий </a:t>
            </a:r>
            <a:r>
              <a:rPr lang="ru-RU" dirty="0" smtClean="0"/>
              <a:t>научный сотрудник Сектора начального образования Института содержания и методов обучения РАО.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Повышение эффективности обучения математике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EE243-D155-4471-AEE4-3D6A4589A59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357158" y="142875"/>
            <a:ext cx="8786842" cy="65008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000" i="1" dirty="0" smtClean="0"/>
              <a:t>Новые подходы к оценке математической подготовки выпускников.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000" i="1" dirty="0" smtClean="0"/>
              <a:t>Характеристика итоговых работ:</a:t>
            </a:r>
            <a:endParaRPr lang="ru-RU" sz="3000" dirty="0" smtClean="0"/>
          </a:p>
          <a:p>
            <a:pPr eaLnBrk="1" hangingPunct="1">
              <a:buFontTx/>
              <a:buChar char="-"/>
            </a:pPr>
            <a:r>
              <a:rPr lang="ru-RU" sz="3000" dirty="0" smtClean="0"/>
              <a:t>Представлены все разделы курса.</a:t>
            </a:r>
          </a:p>
          <a:p>
            <a:pPr eaLnBrk="1" hangingPunct="1">
              <a:buFontTx/>
              <a:buChar char="-"/>
            </a:pPr>
            <a:r>
              <a:rPr lang="ru-RU" sz="3000" dirty="0" smtClean="0"/>
              <a:t>Включены задания разных типов, разного уровня сложности. </a:t>
            </a:r>
          </a:p>
          <a:p>
            <a:pPr eaLnBrk="1" hangingPunct="1">
              <a:buFontTx/>
              <a:buChar char="-"/>
            </a:pPr>
            <a:r>
              <a:rPr lang="ru-RU" sz="3000" dirty="0" smtClean="0"/>
              <a:t>Обеспечение возможности для каждого ученика приступить к заданиям разного уровня сложности.</a:t>
            </a:r>
          </a:p>
          <a:p>
            <a:pPr eaLnBrk="1" hangingPunct="1">
              <a:buFontTx/>
              <a:buChar char="-"/>
            </a:pPr>
            <a:r>
              <a:rPr lang="ru-RU" sz="3000" dirty="0" smtClean="0"/>
              <a:t> Мотивированность  выполнения заданий.</a:t>
            </a:r>
          </a:p>
          <a:p>
            <a:pPr eaLnBrk="1" hangingPunct="1">
              <a:buFontTx/>
              <a:buChar char="-"/>
            </a:pPr>
            <a:r>
              <a:rPr lang="ru-RU" sz="3000" dirty="0" smtClean="0"/>
              <a:t>Наличие заданий, аналогичных заданиям традиционных контрольных работ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A2DC8-2B87-4639-98A9-51AD22EEB678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571473" y="1447800"/>
            <a:ext cx="8362978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Числа  520,  40,  125,  215,  402,  305  распределили на две группы. Запиши общее свойство каждой группы чисел.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а)	</a:t>
            </a:r>
            <a:r>
              <a:rPr lang="ru-RU" dirty="0" smtClean="0"/>
              <a:t> Первая </a:t>
            </a:r>
            <a:r>
              <a:rPr lang="ru-RU" dirty="0" smtClean="0"/>
              <a:t>группа:  520, 40, 402.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Свойство: </a:t>
            </a:r>
            <a:r>
              <a:rPr lang="ru-RU" u="sng" dirty="0" smtClean="0"/>
              <a:t>						</a:t>
            </a: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б)	</a:t>
            </a:r>
            <a:r>
              <a:rPr lang="ru-RU" dirty="0" smtClean="0"/>
              <a:t> Вторая </a:t>
            </a:r>
            <a:r>
              <a:rPr lang="ru-RU" dirty="0" smtClean="0"/>
              <a:t>группа: 125, 215, 305.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Свойство: </a:t>
            </a:r>
            <a:r>
              <a:rPr lang="ru-RU" u="sng" dirty="0" smtClean="0"/>
              <a:t>				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42606-7704-4E72-94C0-3A36CD9891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Пример 2.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94D9-0EAD-493B-B41C-ADF38D7866A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1026" name="Объект 3"/>
          <p:cNvGraphicFramePr>
            <a:graphicFrameLocks/>
          </p:cNvGraphicFramePr>
          <p:nvPr/>
        </p:nvGraphicFramePr>
        <p:xfrm>
          <a:off x="1214438" y="1500188"/>
          <a:ext cx="5286375" cy="2476500"/>
        </p:xfrm>
        <a:graphic>
          <a:graphicData uri="http://schemas.openxmlformats.org/presentationml/2006/ole">
            <p:oleObj spid="_x0000_s140290" name="Диаграмма" r:id="rId4" imgW="3334801" imgH="1761897" progId="Excel.Sheet.8">
              <p:embed/>
            </p:oleObj>
          </a:graphicData>
        </a:graphic>
      </p:graphicFrame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0" y="2473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070100" algn="l"/>
              </a:tabLst>
            </a:pPr>
            <a:endParaRPr lang="ru-RU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357158" y="3929066"/>
            <a:ext cx="878684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На сколько сантиметров Иван выше Вовы?</a:t>
            </a:r>
            <a:endParaRPr lang="ru-RU" sz="2000" dirty="0"/>
          </a:p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Ответ: _________</a:t>
            </a:r>
            <a:endParaRPr lang="ru-RU" sz="2000" dirty="0"/>
          </a:p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Верно ли утверждение: </a:t>
            </a:r>
            <a:r>
              <a:rPr lang="ru-RU" sz="2000" dirty="0"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Рост всех мальчиков выше 130 см</a:t>
            </a:r>
            <a:r>
              <a:rPr lang="ru-RU" sz="2000" dirty="0"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/>
          </a:p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Ответ:_________</a:t>
            </a:r>
            <a:endParaRPr lang="ru-RU" sz="2000" dirty="0"/>
          </a:p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 Верно ли утверждение: </a:t>
            </a:r>
            <a:r>
              <a:rPr lang="ru-RU" sz="2000" dirty="0"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некоторых мальчиков рост ниже 120 см</a:t>
            </a:r>
            <a:r>
              <a:rPr lang="ru-RU" sz="2000" dirty="0"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  </a:t>
            </a:r>
            <a:endParaRPr lang="ru-RU" sz="2000" dirty="0"/>
          </a:p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Запиши ответ и объясни его.               </a:t>
            </a:r>
            <a:endParaRPr lang="ru-RU" sz="2000" dirty="0"/>
          </a:p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Ответ: ______</a:t>
            </a:r>
            <a:endParaRPr lang="ru-RU" sz="2000" dirty="0"/>
          </a:p>
          <a:p>
            <a:pPr eaLnBrk="0" hangingPunct="0">
              <a:tabLst>
                <a:tab pos="2070100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Объяснение.</a:t>
            </a:r>
            <a:r>
              <a:rPr lang="ru-RU" sz="2000" dirty="0">
                <a:cs typeface="Times New Roman" pitchFamily="18" charset="0"/>
              </a:rPr>
              <a:t>………………………………………………………………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543957" cy="514353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    </a:t>
            </a:r>
            <a:r>
              <a:rPr lang="ru-RU" b="1" i="1" dirty="0" err="1" smtClean="0">
                <a:solidFill>
                  <a:srgbClr val="FF0000"/>
                </a:solidFill>
              </a:rPr>
              <a:t>Метапредметный</a:t>
            </a:r>
            <a:r>
              <a:rPr lang="ru-RU" b="1" i="1" dirty="0" smtClean="0">
                <a:solidFill>
                  <a:srgbClr val="FF0000"/>
                </a:solidFill>
              </a:rPr>
              <a:t> результат обучения.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/>
              <a:t>    </a:t>
            </a:r>
            <a:r>
              <a:rPr lang="ru-RU" b="1" u="sng" dirty="0" smtClean="0"/>
              <a:t>Ученик научится планировать, контролировать, оценивать учебные действий</a:t>
            </a:r>
            <a:r>
              <a:rPr lang="ru-RU" b="1" dirty="0" smtClean="0"/>
              <a:t>:</a:t>
            </a: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– составлять план (алгоритм) решения учебной задачи;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– контролировать процесс и результат  выполнения учебной задачи;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– восстанавливать нарушенную последовательность учебных действий.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A6D0E-C7F4-4F27-85AE-CC42570200B1}" type="slidenum">
              <a:rPr lang="ru-RU">
                <a:latin typeface="Arial" pitchFamily="34" charset="0"/>
              </a:rPr>
              <a:pPr>
                <a:defRPr/>
              </a:pPr>
              <a:t>14</a:t>
            </a:fld>
            <a:endParaRPr lang="ru-RU">
              <a:latin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Оценка достижения метапредметных результатов обучения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571473" y="1285875"/>
            <a:ext cx="8115328" cy="3429009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При выполнении задания ученик допустил две ошибки. Найди их и отметь знаком </a:t>
            </a:r>
            <a:r>
              <a:rPr lang="ru-RU" dirty="0" smtClean="0">
                <a:sym typeface="Wingdings 2" pitchFamily="18" charset="2"/>
              </a:rPr>
              <a:t></a:t>
            </a:r>
            <a:r>
              <a:rPr lang="ru-RU" dirty="0" smtClean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8 м = 800 дм  </a:t>
            </a:r>
            <a:r>
              <a:rPr lang="ru-RU" dirty="0" smtClean="0">
                <a:sym typeface="Wingdings 2" pitchFamily="18" charset="2"/>
              </a:rPr>
              <a:t></a:t>
            </a:r>
            <a:r>
              <a:rPr lang="ru-RU" i="1" dirty="0" smtClean="0"/>
              <a:t> </a:t>
            </a:r>
            <a:r>
              <a:rPr lang="ru-RU" dirty="0" smtClean="0"/>
              <a:t>         100 кг = 1 </a:t>
            </a:r>
            <a:r>
              <a:rPr lang="ru-RU" dirty="0" err="1" smtClean="0"/>
              <a:t>ц</a:t>
            </a:r>
            <a:r>
              <a:rPr lang="ru-RU" dirty="0" smtClean="0"/>
              <a:t>  </a:t>
            </a:r>
            <a:r>
              <a:rPr lang="ru-RU" dirty="0" smtClean="0">
                <a:sym typeface="Wingdings 2" pitchFamily="18" charset="2"/>
              </a:rPr>
              <a:t></a:t>
            </a: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9 см = 90 мм  </a:t>
            </a:r>
            <a:r>
              <a:rPr lang="ru-RU" dirty="0" smtClean="0">
                <a:sym typeface="Wingdings 2" pitchFamily="18" charset="2"/>
              </a:rPr>
              <a:t></a:t>
            </a:r>
            <a:r>
              <a:rPr lang="ru-RU" i="1" dirty="0" smtClean="0"/>
              <a:t> </a:t>
            </a:r>
            <a:r>
              <a:rPr lang="ru-RU" dirty="0" smtClean="0"/>
              <a:t>        100 мин = 1 ч  </a:t>
            </a:r>
            <a:r>
              <a:rPr lang="ru-RU" dirty="0" smtClean="0">
                <a:sym typeface="Wingdings 2" pitchFamily="18" charset="2"/>
              </a:rPr>
              <a:t>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ym typeface="Wingdings 2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ym typeface="Wingdings 2" pitchFamily="18" charset="2"/>
              </a:rPr>
              <a:t>   </a:t>
            </a:r>
            <a:r>
              <a:rPr lang="ru-RU" sz="2800" i="1" dirty="0" smtClean="0">
                <a:sym typeface="Wingdings 2" pitchFamily="18" charset="2"/>
              </a:rPr>
              <a:t>Примечание. Математическое содержание может быть заменено содержанием другого учебного предмета.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ym typeface="Wingdings 2" pitchFamily="18" charset="2"/>
            </a:endParaRPr>
          </a:p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endParaRPr lang="ru-RU" sz="2800" u="sng" dirty="0" smtClean="0"/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96A8D-80F0-48AF-97B8-0EB6D7379175}" type="slidenum">
              <a:rPr lang="ru-RU">
                <a:latin typeface="Arial" pitchFamily="34" charset="0"/>
              </a:rPr>
              <a:pPr>
                <a:defRPr/>
              </a:pPr>
              <a:t>15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Формирование Самооценки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88" y="1600200"/>
          <a:ext cx="8329612" cy="3769868"/>
        </p:xfrm>
        <a:graphic>
          <a:graphicData uri="http://schemas.openxmlformats.org/drawingml/2006/table">
            <a:tbl>
              <a:tblPr/>
              <a:tblGrid>
                <a:gridCol w="1928812"/>
                <a:gridCol w="1403350"/>
                <a:gridCol w="1665288"/>
                <a:gridCol w="1666875"/>
                <a:gridCol w="1665287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часть (всего 7 заданий)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заданий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заданий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заданий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6-7 заданий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Дополнительная часть (всего 3 задания)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 задания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 задания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задания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2DA30-A2DC-4981-A79A-72FE5D1208E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27138"/>
            <a:ext cx="9001125" cy="5630862"/>
          </a:xfrm>
        </p:spPr>
        <p:txBody>
          <a:bodyPr/>
          <a:lstStyle/>
          <a:p>
            <a:pPr>
              <a:buNone/>
              <a:defRPr/>
            </a:pPr>
            <a:r>
              <a:rPr lang="ru-RU" dirty="0" smtClean="0"/>
              <a:t>    Две отметки за выполнение одной работы:</a:t>
            </a:r>
          </a:p>
          <a:p>
            <a:pPr>
              <a:defRPr/>
            </a:pPr>
            <a:r>
              <a:rPr lang="ru-RU" dirty="0" smtClean="0"/>
              <a:t>Первая отметка - за правильность выполнения </a:t>
            </a:r>
          </a:p>
          <a:p>
            <a:pPr>
              <a:defRPr/>
            </a:pPr>
            <a:r>
              <a:rPr lang="ru-RU" dirty="0" smtClean="0"/>
              <a:t>Вторая отметка – «за общее впечатление от письменной работы»</a:t>
            </a:r>
          </a:p>
          <a:p>
            <a:pPr>
              <a:buNone/>
              <a:defRPr/>
            </a:pPr>
            <a:r>
              <a:rPr lang="ru-RU" dirty="0" smtClean="0"/>
              <a:t>     </a:t>
            </a:r>
          </a:p>
          <a:p>
            <a:pPr>
              <a:buNone/>
              <a:defRPr/>
            </a:pPr>
            <a:endParaRPr lang="ru-RU" dirty="0" smtClean="0"/>
          </a:p>
          <a:p>
            <a:pPr>
              <a:defRPr/>
            </a:pPr>
            <a:endParaRPr lang="ru-RU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Основание. Методическое письмо № 1561\14-15 от 19.11.98</a:t>
            </a:r>
            <a:r>
              <a:rPr lang="ru-RU" sz="2000" i="1" dirty="0" smtClean="0"/>
              <a:t> </a:t>
            </a:r>
            <a:r>
              <a:rPr lang="ru-RU" sz="2000" dirty="0" smtClean="0"/>
              <a:t>«Контроль и оценка результатов обучения в начальной школе», с. 8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06C8-9A7D-4757-B91F-8D23EFE2BA9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Формирование самоконтроля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928933"/>
            <a:ext cx="8686800" cy="3151191"/>
          </a:xfrm>
        </p:spPr>
        <p:txBody>
          <a:bodyPr/>
          <a:lstStyle/>
          <a:p>
            <a:r>
              <a:rPr lang="ru-RU" dirty="0" smtClean="0"/>
              <a:t>Завучам начальной школы.</a:t>
            </a:r>
          </a:p>
          <a:p>
            <a:r>
              <a:rPr lang="ru-RU" dirty="0" smtClean="0"/>
              <a:t>Учителям основной школы.</a:t>
            </a:r>
          </a:p>
          <a:p>
            <a:r>
              <a:rPr lang="ru-RU" dirty="0" smtClean="0"/>
              <a:t>Разработчикам тестовых заданий и итоговых проверочных работ.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2574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Рекомендации педагогическим работникам </a:t>
            </a:r>
            <a:br>
              <a:rPr lang="ru-RU" dirty="0" smtClean="0"/>
            </a:br>
            <a:r>
              <a:rPr lang="ru-RU" dirty="0" smtClean="0"/>
              <a:t>(по результатам проведения исследования </a:t>
            </a:r>
            <a:r>
              <a:rPr lang="en-US" dirty="0" smtClean="0"/>
              <a:t>TIMSS-2011</a:t>
            </a:r>
            <a:r>
              <a:rPr lang="ru-RU" dirty="0" smtClean="0"/>
              <a:t>  и</a:t>
            </a:r>
            <a:br>
              <a:rPr lang="ru-RU" dirty="0" smtClean="0"/>
            </a:br>
            <a:r>
              <a:rPr lang="ru-RU" dirty="0" smtClean="0"/>
              <a:t>итоговых работ)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Картинка 5 из 1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" y="1071563"/>
            <a:ext cx="3203575" cy="4549775"/>
          </a:xfrm>
        </p:spPr>
      </p:pic>
      <p:sp>
        <p:nvSpPr>
          <p:cNvPr id="4710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smtClean="0"/>
          </a:p>
        </p:txBody>
      </p:sp>
      <p:sp>
        <p:nvSpPr>
          <p:cNvPr id="4710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952D-41F0-488E-A3D0-17E4F0586178}" type="slidenum">
              <a:rPr lang="ru-RU"/>
              <a:pPr>
                <a:defRPr/>
              </a:pPr>
              <a:t>19</a:t>
            </a:fld>
            <a:endParaRPr lang="ru-RU"/>
          </a:p>
        </p:txBody>
      </p:sp>
      <p:pic>
        <p:nvPicPr>
          <p:cNvPr id="68613" name="Picture 2" descr="http://www.prosv.ru/import/images/b-41-0209-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1357298"/>
            <a:ext cx="28003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6" descr="http://www.prosv.ru/Attachment.aspx?Id=100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071546"/>
            <a:ext cx="235745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www.prosv.ru/Attachment.aspx?Id=100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357430"/>
            <a:ext cx="235745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www.prosv.ru/Attachment.aspx?Id=100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3643290"/>
            <a:ext cx="235745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latin typeface="Arial Black" pitchFamily="34" charset="0"/>
              </a:rPr>
              <a:t>Уровни достижений российских учащихся 4 класса 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(исследование </a:t>
            </a:r>
            <a:r>
              <a:rPr lang="en-US" sz="2400" dirty="0" smtClean="0">
                <a:latin typeface="Arial Black" pitchFamily="34" charset="0"/>
              </a:rPr>
              <a:t>TIMSS-2011</a:t>
            </a:r>
            <a:r>
              <a:rPr lang="ru-RU" sz="2400" dirty="0" smtClean="0">
                <a:latin typeface="Arial Black" pitchFamily="34" charset="0"/>
              </a:rPr>
              <a:t>)</a:t>
            </a:r>
            <a:endParaRPr lang="ru-RU" sz="2400" dirty="0">
              <a:latin typeface="Arial Black" pitchFamily="34" charset="0"/>
            </a:endParaRPr>
          </a:p>
        </p:txBody>
      </p:sp>
      <p:grpSp>
        <p:nvGrpSpPr>
          <p:cNvPr id="3" name="Группа 42"/>
          <p:cNvGrpSpPr/>
          <p:nvPr/>
        </p:nvGrpSpPr>
        <p:grpSpPr>
          <a:xfrm>
            <a:off x="1227896" y="1722294"/>
            <a:ext cx="319768" cy="4731042"/>
            <a:chOff x="1227896" y="1722294"/>
            <a:chExt cx="319768" cy="473104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227896" y="1722294"/>
              <a:ext cx="319768" cy="4731042"/>
              <a:chOff x="0" y="0"/>
              <a:chExt cx="317046" cy="4431848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flipH="1">
                <a:off x="0" y="0"/>
                <a:ext cx="163286" cy="231322"/>
              </a:xfrm>
              <a:prstGeom prst="line">
                <a:avLst/>
              </a:prstGeom>
              <a:ln w="76200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40153" y="1"/>
                <a:ext cx="176893" cy="231321"/>
              </a:xfrm>
              <a:prstGeom prst="line">
                <a:avLst/>
              </a:prstGeom>
              <a:ln w="76200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Прямая соединительная линия 6"/>
              <p:cNvSpPr/>
              <p:nvPr/>
            </p:nvSpPr>
            <p:spPr>
              <a:xfrm flipH="1">
                <a:off x="131991" y="9527"/>
                <a:ext cx="31291" cy="4422321"/>
              </a:xfrm>
              <a:prstGeom prst="line">
                <a:avLst/>
              </a:prstGeom>
              <a:ln w="76200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299904" y="2298358"/>
              <a:ext cx="193112" cy="9354"/>
            </a:xfrm>
            <a:prstGeom prst="line">
              <a:avLst/>
            </a:prstGeom>
            <a:ln w="635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299904" y="3162454"/>
              <a:ext cx="193112" cy="9354"/>
            </a:xfrm>
            <a:prstGeom prst="line">
              <a:avLst/>
            </a:prstGeom>
            <a:ln w="635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99904" y="4170566"/>
              <a:ext cx="193112" cy="9354"/>
            </a:xfrm>
            <a:prstGeom prst="line">
              <a:avLst/>
            </a:prstGeom>
            <a:ln w="635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282185" y="5103328"/>
              <a:ext cx="193112" cy="9354"/>
            </a:xfrm>
            <a:prstGeom prst="line">
              <a:avLst/>
            </a:prstGeom>
            <a:ln w="635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-108520" y="4973687"/>
            <a:ext cx="136815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Низкий</a:t>
            </a:r>
            <a:br>
              <a:rPr lang="ru-RU" sz="1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 (400 баллов)</a:t>
            </a:r>
            <a:endParaRPr lang="ru-RU" sz="16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108520" y="4026550"/>
            <a:ext cx="129614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Средний </a:t>
            </a:r>
            <a:br>
              <a:rPr lang="ru-RU" sz="1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(475 баллов)</a:t>
            </a:r>
            <a:endParaRPr lang="ru-RU" sz="16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108520" y="3018438"/>
            <a:ext cx="136815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Высокий</a:t>
            </a:r>
            <a:br>
              <a:rPr lang="ru-RU" sz="1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 (550 баллов)</a:t>
            </a:r>
            <a:endParaRPr lang="ru-RU" sz="16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108520" y="2154342"/>
            <a:ext cx="136815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Высший </a:t>
            </a:r>
            <a:br>
              <a:rPr lang="ru-RU" sz="1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Arial Narrow" pitchFamily="34" charset="0"/>
                <a:cs typeface="Times New Roman" pitchFamily="18" charset="0"/>
              </a:rPr>
              <a:t>(625 баллов и выше)</a:t>
            </a:r>
            <a:endParaRPr lang="ru-RU" sz="1600" b="1" dirty="0"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1403648" y="1533153"/>
          <a:ext cx="1872208" cy="12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Диаграмма 32"/>
          <p:cNvGraphicFramePr/>
          <p:nvPr/>
        </p:nvGraphicFramePr>
        <p:xfrm>
          <a:off x="1403648" y="2397249"/>
          <a:ext cx="1872208" cy="12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Диаграмма 33"/>
          <p:cNvGraphicFramePr/>
          <p:nvPr/>
        </p:nvGraphicFramePr>
        <p:xfrm>
          <a:off x="1403648" y="3333353"/>
          <a:ext cx="1872208" cy="12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Диаграмма 34"/>
          <p:cNvGraphicFramePr/>
          <p:nvPr/>
        </p:nvGraphicFramePr>
        <p:xfrm>
          <a:off x="1403648" y="4269457"/>
          <a:ext cx="1891227" cy="12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403648" y="5949280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Не достигли низкого уровня 3% четвероклассников </a:t>
            </a:r>
            <a:endParaRPr lang="ru-RU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00232" y="1214422"/>
            <a:ext cx="615553" cy="10081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Narrow" pitchFamily="34" charset="0"/>
              </a:rPr>
              <a:t>Математика, 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</a:rPr>
              <a:t>542</a:t>
            </a:r>
            <a:endParaRPr lang="ru-RU" sz="1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3491880" y="1500174"/>
            <a:ext cx="5328592" cy="1357322"/>
          </a:xfrm>
          <a:prstGeom prst="wedgeRoundRectCallout">
            <a:avLst>
              <a:gd name="adj1" fmla="val -61788"/>
              <a:gd name="adj2" fmla="val -12235"/>
              <a:gd name="adj3" fmla="val 16667"/>
            </a:avLst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13% могут решать задачи на применение знаний в нестандартных ситуациях, понимать математическую суть проблемы, обосновывать ход своих действий</a:t>
            </a:r>
          </a:p>
          <a:p>
            <a:pPr algn="ctr"/>
            <a:endParaRPr lang="ru-RU" sz="1600" dirty="0"/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3286116" y="4429132"/>
            <a:ext cx="5328592" cy="857256"/>
          </a:xfrm>
          <a:prstGeom prst="wedgeRoundRectCallout">
            <a:avLst>
              <a:gd name="adj1" fmla="val -60309"/>
              <a:gd name="adj2" fmla="val -2946"/>
              <a:gd name="adj3" fmla="val 16667"/>
            </a:avLst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16%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четвероклассников  </a:t>
            </a:r>
            <a:r>
              <a:rPr lang="ru-RU" sz="1600" b="1" dirty="0" smtClean="0">
                <a:solidFill>
                  <a:schemeClr val="tx1"/>
                </a:solidFill>
              </a:rPr>
              <a:t>имеют некоторые элементарные знания;</a:t>
            </a:r>
            <a:endParaRPr lang="ru-RU" sz="16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презентации использованы материалы авторов:</a:t>
            </a:r>
          </a:p>
          <a:p>
            <a:pPr>
              <a:buNone/>
            </a:pPr>
            <a:r>
              <a:rPr lang="ru-RU" dirty="0" smtClean="0"/>
              <a:t>Г.С.Ковалевой</a:t>
            </a:r>
          </a:p>
          <a:p>
            <a:pPr>
              <a:buNone/>
            </a:pPr>
            <a:r>
              <a:rPr lang="ru-RU" dirty="0" smtClean="0"/>
              <a:t>К.А.Краснянской</a:t>
            </a:r>
          </a:p>
          <a:p>
            <a:pPr>
              <a:buNone/>
            </a:pPr>
            <a:r>
              <a:rPr lang="ru-RU" dirty="0" smtClean="0"/>
              <a:t>С.С.Минаевой,</a:t>
            </a:r>
          </a:p>
          <a:p>
            <a:pPr>
              <a:buNone/>
            </a:pPr>
            <a:r>
              <a:rPr lang="ru-RU" dirty="0" smtClean="0"/>
              <a:t> Л.О.Рословой.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Соответствие блоков содержания работы </a:t>
            </a:r>
            <a:r>
              <a:rPr lang="en-US" sz="2400" b="1" dirty="0" smtClean="0"/>
              <a:t>TIMSS</a:t>
            </a:r>
            <a:r>
              <a:rPr lang="ru-RU" sz="2400" b="1" dirty="0" smtClean="0"/>
              <a:t> 2011 г. и разделов курса математики начальной школы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" y="1214422"/>
          <a:ext cx="9143999" cy="565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754"/>
                <a:gridCol w="2583755"/>
                <a:gridCol w="3976490"/>
              </a:tblGrid>
              <a:tr h="1185492"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"/>
                          <a:ea typeface="Times New Roman"/>
                        </a:rPr>
                        <a:t>Блок содержания 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TIMSS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2705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"/>
                          <a:ea typeface="Times New Roman"/>
                        </a:rPr>
                        <a:t>Обязательный минимум содержания (математика</a:t>
                      </a:r>
                      <a:r>
                        <a:rPr lang="ru-RU" sz="2200" dirty="0" smtClean="0">
                          <a:latin typeface="Arial"/>
                          <a:ea typeface="Times New Roman"/>
                        </a:rPr>
                        <a:t>) - 2004 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"/>
                          <a:ea typeface="Times New Roman"/>
                        </a:rPr>
                        <a:t>Примерная программа по </a:t>
                      </a:r>
                      <a:r>
                        <a:rPr lang="ru-RU" sz="2200" dirty="0" smtClean="0">
                          <a:latin typeface="Arial"/>
                          <a:ea typeface="Times New Roman"/>
                        </a:rPr>
                        <a:t>математике</a:t>
                      </a:r>
                      <a:r>
                        <a:rPr lang="ru-RU" sz="2200" baseline="0" dirty="0" smtClean="0">
                          <a:latin typeface="Arial"/>
                          <a:ea typeface="Times New Roman"/>
                        </a:rPr>
                        <a:t> (2009)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549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Arial"/>
                          <a:ea typeface="Times New Roman"/>
                        </a:rPr>
                        <a:t>Числа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2705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Arial"/>
                          <a:ea typeface="Times New Roman"/>
                        </a:rPr>
                        <a:t>Числа и вычисления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2200" i="1" dirty="0">
                          <a:latin typeface="Arial"/>
                          <a:ea typeface="Times New Roman"/>
                        </a:rPr>
                        <a:t>Числа и величины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2200" i="1" dirty="0">
                          <a:latin typeface="Arial"/>
                          <a:ea typeface="Times New Roman"/>
                        </a:rPr>
                        <a:t>Арифметические действия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2200" i="1" dirty="0">
                          <a:latin typeface="Arial"/>
                          <a:ea typeface="Times New Roman"/>
                        </a:rPr>
                        <a:t>Работа с текстовой задачей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549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200" i="1" dirty="0">
                          <a:latin typeface="Arial"/>
                          <a:ea typeface="Times New Roman"/>
                        </a:rPr>
                        <a:t>Геометрические формы и </a:t>
                      </a:r>
                      <a:r>
                        <a:rPr lang="ru-RU" sz="2200" i="1" dirty="0" smtClean="0">
                          <a:latin typeface="Arial"/>
                          <a:ea typeface="Times New Roman"/>
                        </a:rPr>
                        <a:t>измерение геометрических </a:t>
                      </a:r>
                      <a:r>
                        <a:rPr lang="ru-RU" sz="2200" i="1" dirty="0">
                          <a:latin typeface="Arial"/>
                          <a:ea typeface="Times New Roman"/>
                        </a:rPr>
                        <a:t>величин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2705">
                        <a:spcAft>
                          <a:spcPts val="0"/>
                        </a:spcAft>
                      </a:pPr>
                      <a:r>
                        <a:rPr lang="ru-RU" sz="2200" i="1" dirty="0" err="1" smtClean="0">
                          <a:latin typeface="Arial"/>
                          <a:ea typeface="Times New Roman"/>
                        </a:rPr>
                        <a:t>Пространствен-ные</a:t>
                      </a:r>
                      <a:r>
                        <a:rPr lang="ru-RU" sz="2200" i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200" i="1" dirty="0">
                          <a:latin typeface="Arial"/>
                          <a:ea typeface="Times New Roman"/>
                        </a:rPr>
                        <a:t>отношения. Геометрические фигуры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2200" i="1" dirty="0">
                          <a:latin typeface="Arial"/>
                          <a:ea typeface="Times New Roman"/>
                        </a:rPr>
                        <a:t>Пространственные отношения. Геометрические фигуры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2200" i="1" dirty="0">
                          <a:latin typeface="Arial"/>
                          <a:ea typeface="Times New Roman"/>
                        </a:rPr>
                        <a:t>Геометрические величины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1566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Arial"/>
                          <a:ea typeface="Times New Roman"/>
                        </a:rPr>
                        <a:t>Представление данных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2705"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Arial"/>
                          <a:ea typeface="Times New Roman"/>
                        </a:rPr>
                        <a:t>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Arial"/>
                          <a:ea typeface="Times New Roman"/>
                        </a:rPr>
                        <a:t>Работа с информацией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20002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Соответствие требований к математической подготовке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857496"/>
          <a:ext cx="9072562" cy="19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62"/>
                <a:gridCol w="4572000"/>
              </a:tblGrid>
              <a:tr h="19732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Требования 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TIMSS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-2011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Требования к уровню подготовки оканчивающих начальную школу российских школьников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(Стандарт 2004 )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4B6B2-33CD-4ECA-95EC-BCC477A1598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20168" cy="100013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Изменения в математическом содержании и требованиях к подготовке выпускника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32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0"/>
                <a:gridCol w="2143140"/>
                <a:gridCol w="2214578"/>
                <a:gridCol w="2714644"/>
              </a:tblGrid>
              <a:tr h="33575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Рабочая программа по математике, 1998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Примерная</a:t>
                      </a:r>
                      <a:r>
                        <a:rPr lang="ru-RU" sz="2400" baseline="0" dirty="0" smtClean="0"/>
                        <a:t> программа по математике (</a:t>
                      </a:r>
                      <a:r>
                        <a:rPr lang="ru-RU" sz="2400" dirty="0" smtClean="0"/>
                        <a:t>Обязательный минимум содержания. Требования), 2004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Примерная программа по математике, 2009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Планируемые результаты освоения</a:t>
                      </a:r>
                      <a:r>
                        <a:rPr lang="ru-RU" sz="2400" baseline="0" dirty="0" smtClean="0"/>
                        <a:t> ООП. 2009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4B6B2-33CD-4ECA-95EC-BCC477A1598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выполнения заданий международного теста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Объекты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(средний процент выполнения</a:t>
                      </a:r>
                      <a:r>
                        <a:rPr lang="ru-RU" baseline="0" dirty="0" smtClean="0"/>
                        <a:t> заданий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Содержание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59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400" i="0" dirty="0">
                          <a:latin typeface="Arial"/>
                          <a:ea typeface="Times New Roman"/>
                        </a:rPr>
                        <a:t>Геометрические формы и </a:t>
                      </a:r>
                      <a:r>
                        <a:rPr lang="ru-RU" sz="2400" i="0" dirty="0" smtClean="0">
                          <a:latin typeface="Arial"/>
                          <a:ea typeface="Times New Roman"/>
                        </a:rPr>
                        <a:t>измерение геометрических </a:t>
                      </a:r>
                      <a:r>
                        <a:rPr lang="ru-RU" sz="2400" i="0" dirty="0">
                          <a:latin typeface="Arial"/>
                          <a:ea typeface="Times New Roman"/>
                        </a:rPr>
                        <a:t>величин</a:t>
                      </a:r>
                      <a:endParaRPr lang="ru-RU" sz="24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400" i="0" dirty="0">
                          <a:latin typeface="Arial"/>
                          <a:ea typeface="Times New Roman"/>
                        </a:rPr>
                        <a:t>Представление данных</a:t>
                      </a:r>
                      <a:endParaRPr lang="ru-RU" sz="24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Виды познавательной деятельности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Применение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Рассуждение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15001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Типичные трудности выполнения заданий</a:t>
            </a:r>
            <a:endParaRPr lang="ru-RU" dirty="0"/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>
          <a:xfrm>
            <a:off x="304800" y="2071688"/>
            <a:ext cx="8686800" cy="4008437"/>
          </a:xfrm>
        </p:spPr>
        <p:txBody>
          <a:bodyPr/>
          <a:lstStyle/>
          <a:p>
            <a:pPr eaLnBrk="1" hangingPunct="1"/>
            <a:r>
              <a:rPr lang="ru-RU" dirty="0" smtClean="0"/>
              <a:t>Частичное выполнение задания;</a:t>
            </a:r>
          </a:p>
          <a:p>
            <a:pPr eaLnBrk="1" hangingPunct="1"/>
            <a:r>
              <a:rPr lang="ru-RU" dirty="0" smtClean="0"/>
              <a:t>Неумение объяснить решение;</a:t>
            </a:r>
          </a:p>
          <a:p>
            <a:pPr eaLnBrk="1" hangingPunct="1"/>
            <a:r>
              <a:rPr lang="ru-RU" dirty="0" smtClean="0"/>
              <a:t>Подмена задания;</a:t>
            </a:r>
          </a:p>
          <a:p>
            <a:pPr eaLnBrk="1" hangingPunct="1"/>
            <a:r>
              <a:rPr lang="ru-RU" dirty="0" smtClean="0"/>
              <a:t>Несформированность отдельных предметных и общеучебных умений.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8242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57708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3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9" y="3969177"/>
            <a:ext cx="5786478" cy="26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Рисунок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3116"/>
            <a:ext cx="5786478" cy="157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43636" y="28572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071942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 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143116"/>
            <a:ext cx="214314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5857892"/>
            <a:ext cx="214314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42875" y="1714488"/>
            <a:ext cx="8786813" cy="4929201"/>
          </a:xfrm>
        </p:spPr>
        <p:txBody>
          <a:bodyPr/>
          <a:lstStyle/>
          <a:p>
            <a:pPr marL="596900" indent="-514350" eaLnBrk="1" hangingPunct="1"/>
            <a:r>
              <a:rPr lang="ru-RU" dirty="0" smtClean="0"/>
              <a:t>проверяются другие объекты оценивания;</a:t>
            </a:r>
          </a:p>
          <a:p>
            <a:pPr marL="596900" indent="-514350" eaLnBrk="1" hangingPunct="1"/>
            <a:r>
              <a:rPr lang="ru-RU" dirty="0" smtClean="0"/>
              <a:t>на контроль выносятся не изучавшиеся в начальной школе вопросы содержания;</a:t>
            </a:r>
          </a:p>
          <a:p>
            <a:pPr marL="596900" indent="-514350" eaLnBrk="1" hangingPunct="1"/>
            <a:r>
              <a:rPr lang="ru-RU" dirty="0" smtClean="0"/>
              <a:t>предлагаются новые виды и форма предъявления заданий;</a:t>
            </a:r>
          </a:p>
          <a:p>
            <a:pPr marL="596900" indent="-514350" eaLnBrk="1" hangingPunct="1"/>
            <a:r>
              <a:rPr lang="ru-RU" dirty="0" smtClean="0"/>
              <a:t>контролируются разные виды деятельности;</a:t>
            </a:r>
          </a:p>
          <a:p>
            <a:pPr marL="596900" indent="-514350" eaLnBrk="1" hangingPunct="1"/>
            <a:r>
              <a:rPr lang="ru-RU" dirty="0" smtClean="0"/>
              <a:t>в заданиях представлены знания из разных разделов курса математики, курса начальной школы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2A0E-BB82-410C-8831-885F36176FA6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5" y="571480"/>
            <a:ext cx="8643966" cy="114300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Возможные   причины   трудностей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918</Words>
  <Application>Microsoft Office PowerPoint</Application>
  <PresentationFormat>Экран (4:3)</PresentationFormat>
  <Paragraphs>165</Paragraphs>
  <Slides>20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Трек</vt:lpstr>
      <vt:lpstr>Диаграмма</vt:lpstr>
      <vt:lpstr>Сильные и слабые стороны школьного математического  образования в начальной школе России -  </vt:lpstr>
      <vt:lpstr>Уровни достижений российских учащихся 4 класса  (исследование TIMSS-2011)</vt:lpstr>
      <vt:lpstr>Соответствие блоков содержания работы TIMSS 2011 г. и разделов курса математики начальной школы</vt:lpstr>
      <vt:lpstr> Соответствие требований к математической подготовке</vt:lpstr>
      <vt:lpstr>Изменения в математическом содержании и требованиях к подготовке выпускника</vt:lpstr>
      <vt:lpstr>Результаты выполнения заданий международного теста</vt:lpstr>
      <vt:lpstr>Типичные трудности выполнения заданий</vt:lpstr>
      <vt:lpstr>Слайд 8</vt:lpstr>
      <vt:lpstr>Возможные   причины   трудностей </vt:lpstr>
      <vt:lpstr>Повышение эффективности обучения математике </vt:lpstr>
      <vt:lpstr>Слайд 11</vt:lpstr>
      <vt:lpstr>Пример 1.</vt:lpstr>
      <vt:lpstr>Пример 2. </vt:lpstr>
      <vt:lpstr>Оценка достижения метапредметных результатов обучения</vt:lpstr>
      <vt:lpstr>Слайд 15</vt:lpstr>
      <vt:lpstr>Формирование Самооценки</vt:lpstr>
      <vt:lpstr>Формирование самоконтроля</vt:lpstr>
      <vt:lpstr>Рекомендации педагогическим работникам  (по результатам проведения исследования TIMSS-2011  и итоговых работ)</vt:lpstr>
      <vt:lpstr>Слайд 19</vt:lpstr>
      <vt:lpstr>Слайд 20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2008</dc:creator>
  <cp:lastModifiedBy>WS_N</cp:lastModifiedBy>
  <cp:revision>139</cp:revision>
  <dcterms:created xsi:type="dcterms:W3CDTF">2012-09-12T07:41:01Z</dcterms:created>
  <dcterms:modified xsi:type="dcterms:W3CDTF">2013-06-25T12:37:13Z</dcterms:modified>
</cp:coreProperties>
</file>