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735763" cy="98663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6059D-E541-4B0C-9492-272ACE7FE1F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B8E835E-509C-4C6E-BAC5-438F2795E250}">
      <dgm:prSet phldrT="[Text]"/>
      <dgm:spPr/>
      <dgm:t>
        <a:bodyPr/>
        <a:lstStyle/>
        <a:p>
          <a:r>
            <a:rPr lang="nl-NL" dirty="0" smtClean="0"/>
            <a:t>Intended Curriculum</a:t>
          </a:r>
          <a:endParaRPr lang="nl-NL" dirty="0"/>
        </a:p>
      </dgm:t>
    </dgm:pt>
    <dgm:pt modelId="{6CAF76CD-B749-4EF2-BB41-E2D9B88BBCC1}" type="parTrans" cxnId="{C0BCD444-1722-4D74-9378-3F046DCA2093}">
      <dgm:prSet/>
      <dgm:spPr/>
      <dgm:t>
        <a:bodyPr/>
        <a:lstStyle/>
        <a:p>
          <a:endParaRPr lang="nl-NL"/>
        </a:p>
      </dgm:t>
    </dgm:pt>
    <dgm:pt modelId="{A6AB0A89-9B7C-4067-82F3-293BE08012C6}" type="sibTrans" cxnId="{C0BCD444-1722-4D74-9378-3F046DCA2093}">
      <dgm:prSet/>
      <dgm:spPr/>
      <dgm:t>
        <a:bodyPr/>
        <a:lstStyle/>
        <a:p>
          <a:endParaRPr lang="nl-NL"/>
        </a:p>
      </dgm:t>
    </dgm:pt>
    <dgm:pt modelId="{1E1671EE-98B1-4900-85A6-0F4C4DED312A}">
      <dgm:prSet phldrT="[Text]"/>
      <dgm:spPr/>
      <dgm:t>
        <a:bodyPr/>
        <a:lstStyle/>
        <a:p>
          <a:r>
            <a:rPr lang="nl-NL" dirty="0" smtClean="0"/>
            <a:t>Implemented Curriculum </a:t>
          </a:r>
          <a:endParaRPr lang="nl-NL" dirty="0"/>
        </a:p>
      </dgm:t>
    </dgm:pt>
    <dgm:pt modelId="{0AF0EECB-F120-47F9-841A-3F620B3EA0BA}" type="parTrans" cxnId="{0F5C6F5E-B507-4EB9-B808-C625204EB2BB}">
      <dgm:prSet/>
      <dgm:spPr/>
      <dgm:t>
        <a:bodyPr/>
        <a:lstStyle/>
        <a:p>
          <a:endParaRPr lang="nl-NL"/>
        </a:p>
      </dgm:t>
    </dgm:pt>
    <dgm:pt modelId="{8A04549E-9E72-444A-A561-A16A1513A978}" type="sibTrans" cxnId="{0F5C6F5E-B507-4EB9-B808-C625204EB2BB}">
      <dgm:prSet/>
      <dgm:spPr/>
      <dgm:t>
        <a:bodyPr/>
        <a:lstStyle/>
        <a:p>
          <a:endParaRPr lang="nl-NL"/>
        </a:p>
      </dgm:t>
    </dgm:pt>
    <dgm:pt modelId="{ECECCEF9-5EE3-4C01-9F85-2D6792DF2F43}">
      <dgm:prSet phldrT="[Text]"/>
      <dgm:spPr/>
      <dgm:t>
        <a:bodyPr/>
        <a:lstStyle/>
        <a:p>
          <a:r>
            <a:rPr lang="nl-NL" dirty="0" smtClean="0"/>
            <a:t>Attained Curriculum</a:t>
          </a:r>
          <a:endParaRPr lang="nl-NL" dirty="0"/>
        </a:p>
      </dgm:t>
    </dgm:pt>
    <dgm:pt modelId="{B466AD7B-2F59-4E7A-B21F-41123F83820D}" type="parTrans" cxnId="{D60082DE-5BA9-4D2A-9DA1-A17C9493751F}">
      <dgm:prSet/>
      <dgm:spPr/>
      <dgm:t>
        <a:bodyPr/>
        <a:lstStyle/>
        <a:p>
          <a:endParaRPr lang="nl-NL"/>
        </a:p>
      </dgm:t>
    </dgm:pt>
    <dgm:pt modelId="{78CE96B8-90B6-4C81-8A17-B6C30EA17679}" type="sibTrans" cxnId="{D60082DE-5BA9-4D2A-9DA1-A17C9493751F}">
      <dgm:prSet/>
      <dgm:spPr/>
      <dgm:t>
        <a:bodyPr/>
        <a:lstStyle/>
        <a:p>
          <a:endParaRPr lang="nl-NL"/>
        </a:p>
      </dgm:t>
    </dgm:pt>
    <dgm:pt modelId="{CA09A43B-C71B-4671-80E7-BAD8984DE821}" type="pres">
      <dgm:prSet presAssocID="{BBD6059D-E541-4B0C-9492-272ACE7FE1F8}" presName="Name0" presStyleCnt="0">
        <dgm:presLayoutVars>
          <dgm:dir/>
          <dgm:animLvl val="lvl"/>
          <dgm:resizeHandles val="exact"/>
        </dgm:presLayoutVars>
      </dgm:prSet>
      <dgm:spPr/>
    </dgm:pt>
    <dgm:pt modelId="{E21AD4C3-2AAC-46D9-9D81-2A1DC53863E3}" type="pres">
      <dgm:prSet presAssocID="{FB8E835E-509C-4C6E-BAC5-438F2795E25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DA5C2A-759D-4A80-8439-1BB8E2D51F02}" type="pres">
      <dgm:prSet presAssocID="{A6AB0A89-9B7C-4067-82F3-293BE08012C6}" presName="parTxOnlySpace" presStyleCnt="0"/>
      <dgm:spPr/>
    </dgm:pt>
    <dgm:pt modelId="{8E5F8662-CF0C-4BA3-9D73-32698F6C6C05}" type="pres">
      <dgm:prSet presAssocID="{1E1671EE-98B1-4900-85A6-0F4C4DED312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854DBD-BAD6-4D12-B740-CA58920541D3}" type="pres">
      <dgm:prSet presAssocID="{8A04549E-9E72-444A-A561-A16A1513A978}" presName="parTxOnlySpace" presStyleCnt="0"/>
      <dgm:spPr/>
    </dgm:pt>
    <dgm:pt modelId="{1C164EDD-13C7-4B43-BD60-D1B66121B5DE}" type="pres">
      <dgm:prSet presAssocID="{ECECCEF9-5EE3-4C01-9F85-2D6792DF2F4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5C6F5E-B507-4EB9-B808-C625204EB2BB}" srcId="{BBD6059D-E541-4B0C-9492-272ACE7FE1F8}" destId="{1E1671EE-98B1-4900-85A6-0F4C4DED312A}" srcOrd="1" destOrd="0" parTransId="{0AF0EECB-F120-47F9-841A-3F620B3EA0BA}" sibTransId="{8A04549E-9E72-444A-A561-A16A1513A978}"/>
    <dgm:cxn modelId="{EDF0A8BC-AE0C-4ABF-BF26-2FD104B65F3C}" type="presOf" srcId="{1E1671EE-98B1-4900-85A6-0F4C4DED312A}" destId="{8E5F8662-CF0C-4BA3-9D73-32698F6C6C05}" srcOrd="0" destOrd="0" presId="urn:microsoft.com/office/officeart/2005/8/layout/chevron1"/>
    <dgm:cxn modelId="{5C9E75A8-DC09-4779-AFD4-A8F8D140E83A}" type="presOf" srcId="{FB8E835E-509C-4C6E-BAC5-438F2795E250}" destId="{E21AD4C3-2AAC-46D9-9D81-2A1DC53863E3}" srcOrd="0" destOrd="0" presId="urn:microsoft.com/office/officeart/2005/8/layout/chevron1"/>
    <dgm:cxn modelId="{67085141-E054-4E93-ABF8-0C871DEEF7BA}" type="presOf" srcId="{BBD6059D-E541-4B0C-9492-272ACE7FE1F8}" destId="{CA09A43B-C71B-4671-80E7-BAD8984DE821}" srcOrd="0" destOrd="0" presId="urn:microsoft.com/office/officeart/2005/8/layout/chevron1"/>
    <dgm:cxn modelId="{C0BCD444-1722-4D74-9378-3F046DCA2093}" srcId="{BBD6059D-E541-4B0C-9492-272ACE7FE1F8}" destId="{FB8E835E-509C-4C6E-BAC5-438F2795E250}" srcOrd="0" destOrd="0" parTransId="{6CAF76CD-B749-4EF2-BB41-E2D9B88BBCC1}" sibTransId="{A6AB0A89-9B7C-4067-82F3-293BE08012C6}"/>
    <dgm:cxn modelId="{B350C78F-94D2-4CD2-91AF-DE4D724001F2}" type="presOf" srcId="{ECECCEF9-5EE3-4C01-9F85-2D6792DF2F43}" destId="{1C164EDD-13C7-4B43-BD60-D1B66121B5DE}" srcOrd="0" destOrd="0" presId="urn:microsoft.com/office/officeart/2005/8/layout/chevron1"/>
    <dgm:cxn modelId="{D60082DE-5BA9-4D2A-9DA1-A17C9493751F}" srcId="{BBD6059D-E541-4B0C-9492-272ACE7FE1F8}" destId="{ECECCEF9-5EE3-4C01-9F85-2D6792DF2F43}" srcOrd="2" destOrd="0" parTransId="{B466AD7B-2F59-4E7A-B21F-41123F83820D}" sibTransId="{78CE96B8-90B6-4C81-8A17-B6C30EA17679}"/>
    <dgm:cxn modelId="{6342E9FF-1CF2-4366-8D28-56BA8F1946A2}" type="presParOf" srcId="{CA09A43B-C71B-4671-80E7-BAD8984DE821}" destId="{E21AD4C3-2AAC-46D9-9D81-2A1DC53863E3}" srcOrd="0" destOrd="0" presId="urn:microsoft.com/office/officeart/2005/8/layout/chevron1"/>
    <dgm:cxn modelId="{F7B95223-FCA5-4193-B08F-A4C9917AAAB0}" type="presParOf" srcId="{CA09A43B-C71B-4671-80E7-BAD8984DE821}" destId="{62DA5C2A-759D-4A80-8439-1BB8E2D51F02}" srcOrd="1" destOrd="0" presId="urn:microsoft.com/office/officeart/2005/8/layout/chevron1"/>
    <dgm:cxn modelId="{34D27517-4C5D-4606-B653-FDBD8E7EF2A3}" type="presParOf" srcId="{CA09A43B-C71B-4671-80E7-BAD8984DE821}" destId="{8E5F8662-CF0C-4BA3-9D73-32698F6C6C05}" srcOrd="2" destOrd="0" presId="urn:microsoft.com/office/officeart/2005/8/layout/chevron1"/>
    <dgm:cxn modelId="{F6FCC5E5-DEDD-492F-9E2C-600A40A33D11}" type="presParOf" srcId="{CA09A43B-C71B-4671-80E7-BAD8984DE821}" destId="{0E854DBD-BAD6-4D12-B740-CA58920541D3}" srcOrd="3" destOrd="0" presId="urn:microsoft.com/office/officeart/2005/8/layout/chevron1"/>
    <dgm:cxn modelId="{7F6A9975-44A4-4C98-BAAC-A7A8FE91338A}" type="presParOf" srcId="{CA09A43B-C71B-4671-80E7-BAD8984DE821}" destId="{1C164EDD-13C7-4B43-BD60-D1B66121B5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1AD4C3-2AAC-46D9-9D81-2A1DC53863E3}">
      <dsp:nvSpPr>
        <dsp:cNvPr id="0" name=""/>
        <dsp:cNvSpPr/>
      </dsp:nvSpPr>
      <dsp:spPr>
        <a:xfrm>
          <a:off x="1785" y="392918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Intended Curriculum</a:t>
          </a:r>
          <a:endParaRPr lang="nl-NL" sz="1700" kern="1200" dirty="0"/>
        </a:p>
      </dsp:txBody>
      <dsp:txXfrm>
        <a:off x="1785" y="392918"/>
        <a:ext cx="2175867" cy="870346"/>
      </dsp:txXfrm>
    </dsp:sp>
    <dsp:sp modelId="{8E5F8662-CF0C-4BA3-9D73-32698F6C6C05}">
      <dsp:nvSpPr>
        <dsp:cNvPr id="0" name=""/>
        <dsp:cNvSpPr/>
      </dsp:nvSpPr>
      <dsp:spPr>
        <a:xfrm>
          <a:off x="1960066" y="392918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Implemented Curriculum </a:t>
          </a:r>
          <a:endParaRPr lang="nl-NL" sz="1700" kern="1200" dirty="0"/>
        </a:p>
      </dsp:txBody>
      <dsp:txXfrm>
        <a:off x="1960066" y="392918"/>
        <a:ext cx="2175867" cy="870346"/>
      </dsp:txXfrm>
    </dsp:sp>
    <dsp:sp modelId="{1C164EDD-13C7-4B43-BD60-D1B66121B5DE}">
      <dsp:nvSpPr>
        <dsp:cNvPr id="0" name=""/>
        <dsp:cNvSpPr/>
      </dsp:nvSpPr>
      <dsp:spPr>
        <a:xfrm>
          <a:off x="3918346" y="392918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Attained Curriculum</a:t>
          </a:r>
          <a:endParaRPr lang="nl-NL" sz="1700" kern="1200" dirty="0"/>
        </a:p>
      </dsp:txBody>
      <dsp:txXfrm>
        <a:off x="3918346" y="392918"/>
        <a:ext cx="2175867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024C-1357-4535-98A0-6CF859B385CD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D107-744B-440D-9F18-6694E7D4059D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C1BC0-5D32-4D6A-835F-B3244363B5BD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315C5-900F-4C0D-991B-1FD9922561D1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15C5-900F-4C0D-991B-1FD9922561D1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TEDS</a:t>
            </a:r>
            <a:r>
              <a:rPr lang="nl-NL" baseline="0" dirty="0" smtClean="0"/>
              <a:t> - 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15C5-900F-4C0D-991B-1FD9922561D1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9AF70-49DC-492A-9D64-1EE92F4465F0}" type="datetimeFigureOut">
              <a:rPr lang="nl-NL" smtClean="0"/>
              <a:pPr/>
              <a:t>20-6-2013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A111C-CEE8-4646-9052-74B6BD49F9FB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a.nl/timss_2011.html" TargetMode="External"/><Relationship Id="rId13" Type="http://schemas.openxmlformats.org/officeDocument/2006/relationships/image" Target="../media/image7.gif"/><Relationship Id="rId18" Type="http://schemas.openxmlformats.org/officeDocument/2006/relationships/image" Target="../media/image10.jpeg"/><Relationship Id="rId3" Type="http://schemas.openxmlformats.org/officeDocument/2006/relationships/hyperlink" Target="http://www.iea.nl/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://www.iea.nl/iccs_2009.html" TargetMode="Externa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eces.iea.nl/" TargetMode="Externa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a.nl/icils_2013.html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://www.iea.nl/pirls_2011.html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hyperlink" Target="http://www.iea.nl/teds-m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source=images&amp;cd=&amp;cad=rja&amp;docid=gQafPP8l67cLqM&amp;tbnid=_VltqRTXk2MWRM:&amp;ved=0CAUQjRw&amp;url=http://www.freerepublic.com/focus/f-news/2719398/posts&amp;ei=DZPCUZz5E4fV4QStj4CQAQ&amp;bvm=bv.48175248,d.bGE&amp;psig=AFQjCNH59ZNGK1pGcwbZ1-S0ljb5Z_hvag&amp;ust=137179243988596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nl/url?sa=i&amp;source=images&amp;cd=&amp;cad=rja&amp;docid=6MX9Ooireabl8M&amp;tbnid=Sq4OYl-d0APKUM:&amp;ved=0CAgQjRwwAA&amp;url=http://project-middle-grade-mayhem.blogspot.com/2011/07/having-vision-and-digging-in.html&amp;ei=PJPCUbn4Nuqt4ATc8YGQCQ&amp;psig=AFQjCNGFy_YqRtnyLNKjqgfSUzoyLZEWZg&amp;ust=13717925729301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url?sa=i&amp;rct=j&amp;q=puzles&amp;source=images&amp;cd=&amp;docid=Tj-ECwdIUSmdVM&amp;tbnid=G8LpatwNY75MGM:&amp;ved=0CAUQjRw&amp;url=https://swansea-edunet.gov.uk/en/schools/Llanrhidian/Pages/Links_for_children.aspx&amp;ei=xxHCUb6mNoiq4ASZqIHoBg&amp;bvm=bv.48175248,d.Yms&amp;psig=AFQjCNFHilM5LBUf-vV4Hmt-FXKdZlWlsQ&amp;ust=137175940944640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smtClean="0"/>
              <a:t>Efficiency in Using the Results of the IEA Studies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Paulina Korsnakova</a:t>
            </a:r>
          </a:p>
          <a:p>
            <a:r>
              <a:rPr lang="nl-NL" dirty="0" smtClean="0"/>
              <a:t>IEA Secretariat</a:t>
            </a:r>
            <a:endParaRPr lang="nl-NL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20688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IEA</a:t>
            </a:r>
          </a:p>
          <a:p>
            <a:r>
              <a:rPr lang="nl-NL" dirty="0" smtClean="0"/>
              <a:t>Studies</a:t>
            </a:r>
          </a:p>
          <a:p>
            <a:r>
              <a:rPr lang="nl-NL" dirty="0" smtClean="0"/>
              <a:t>Results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Efficiency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Please visit:</a:t>
            </a:r>
          </a:p>
          <a:p>
            <a:pPr>
              <a:buNone/>
            </a:pPr>
            <a:r>
              <a:rPr lang="nl-NL" dirty="0" smtClean="0">
                <a:hlinkClick r:id="rId3"/>
              </a:rPr>
              <a:t>www.iea.nl</a:t>
            </a:r>
            <a:r>
              <a:rPr lang="nl-NL" dirty="0" smtClean="0"/>
              <a:t> 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026" name="Picture 2" descr="C:\Users\paula\Desktop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646"/>
            <a:ext cx="5328592" cy="3996444"/>
          </a:xfrm>
          <a:prstGeom prst="rect">
            <a:avLst/>
          </a:prstGeom>
          <a:noFill/>
        </p:spPr>
      </p:pic>
      <p:pic>
        <p:nvPicPr>
          <p:cNvPr id="1029" name="Picture 5" descr="C:\Users\paula\Desktop\IRC2013_Logo_1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517232"/>
            <a:ext cx="1428750" cy="952500"/>
          </a:xfrm>
          <a:prstGeom prst="rect">
            <a:avLst/>
          </a:prstGeom>
          <a:noFill/>
        </p:spPr>
      </p:pic>
      <p:pic>
        <p:nvPicPr>
          <p:cNvPr id="10" name="Picture 9" descr="http://www.iea.nl/typo3temp/pics/724397e861.png">
            <a:hlinkClick r:id="rId6" tooltip="&quot;ICILS 2013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36510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www.iea.nl/typo3temp/pics/eea6f622c0.png">
            <a:hlinkClick r:id="rId8" tooltip="TIMSS 201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365104"/>
            <a:ext cx="666750" cy="666751"/>
          </a:xfrm>
          <a:prstGeom prst="rect">
            <a:avLst/>
          </a:prstGeom>
          <a:noFill/>
        </p:spPr>
      </p:pic>
      <p:pic>
        <p:nvPicPr>
          <p:cNvPr id="1038" name="Picture 14" descr="http://www.iea.nl/typo3temp/pics/8aede79d2a.png">
            <a:hlinkClick r:id="rId10" tooltip="&quot;PIRLS 2011&quot;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365104"/>
            <a:ext cx="663575" cy="663575"/>
          </a:xfrm>
          <a:prstGeom prst="rect">
            <a:avLst/>
          </a:prstGeom>
          <a:noFill/>
        </p:spPr>
      </p:pic>
      <p:pic>
        <p:nvPicPr>
          <p:cNvPr id="1037" name="Picture 17" descr="http://www.iea.nl/typo3temp/pics/e60840e39a.png">
            <a:hlinkClick r:id="rId12" tooltip="&quot;ICCS 2009&quot;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4293096"/>
            <a:ext cx="663575" cy="663575"/>
          </a:xfrm>
          <a:prstGeom prst="rect">
            <a:avLst/>
          </a:prstGeom>
          <a:noFill/>
        </p:spPr>
      </p:pic>
      <p:pic>
        <p:nvPicPr>
          <p:cNvPr id="1036" name="Picture 20" descr="http://www.iea.nl/typo3temp/pics/3f826ac95f.png">
            <a:hlinkClick r:id="rId14" tooltip="&quot;TEDS-M&quot;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92080" y="4365104"/>
            <a:ext cx="663575" cy="663575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78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0" name="Picture 19" descr="http://www.iea.nl/uploads/pics/ECES_logo_100x100.png">
            <a:hlinkClick r:id="rId16" tgtFrame="&quot;_top&quot;" tooltip="&quot;ECES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4248" y="4293096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http://t1.gstatic.com/images?q=tbn:ANd9GcRB8iKotJclt6-sD-awYlSwby3XRHa3x0UJx7ybN7sqlGkbUPw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31840" y="5085184"/>
            <a:ext cx="2448272" cy="1629215"/>
          </a:xfrm>
          <a:prstGeom prst="rect">
            <a:avLst/>
          </a:prstGeom>
          <a:noFill/>
        </p:spPr>
      </p:pic>
      <p:pic>
        <p:nvPicPr>
          <p:cNvPr id="1048" name="Picture 24" descr="http://www.iea.nl/uploads/pics/TIMSS_Advanced_2015_logo2_100x10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84368" y="4365104"/>
            <a:ext cx="952500" cy="952500"/>
          </a:xfrm>
          <a:prstGeom prst="rect">
            <a:avLst/>
          </a:prstGeom>
          <a:noFill/>
        </p:spPr>
      </p:pic>
      <p:pic>
        <p:nvPicPr>
          <p:cNvPr id="1050" name="Picture 26" descr="http://t0.gstatic.com/images?q=tbn:ANd9GcSj9wTlW8nUbkT1YGPOF3_N8vrTbqSRtPGd9sOx-0_2HW5bMxImT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52120" y="5231844"/>
            <a:ext cx="1814103" cy="1626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IEA STUDIES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i="1" dirty="0" smtClean="0"/>
              <a:t>Model</a:t>
            </a:r>
            <a:r>
              <a:rPr lang="nl-NL" dirty="0" smtClean="0"/>
              <a:t>: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i="1" dirty="0" smtClean="0"/>
              <a:t>Characteristics</a:t>
            </a:r>
            <a:r>
              <a:rPr lang="nl-NL" dirty="0" smtClean="0"/>
              <a:t>:</a:t>
            </a:r>
          </a:p>
          <a:p>
            <a:r>
              <a:rPr lang="nl-NL" dirty="0" smtClean="0"/>
              <a:t>Framework &amp; Research Questions</a:t>
            </a:r>
          </a:p>
          <a:p>
            <a:r>
              <a:rPr lang="nl-NL" dirty="0" smtClean="0"/>
              <a:t>Instruments</a:t>
            </a:r>
          </a:p>
          <a:p>
            <a:r>
              <a:rPr lang="nl-NL" dirty="0" smtClean="0"/>
              <a:t>Field operations</a:t>
            </a:r>
          </a:p>
          <a:p>
            <a:r>
              <a:rPr lang="nl-NL" dirty="0" smtClean="0"/>
              <a:t>Data quality assurance, management and analysis</a:t>
            </a:r>
            <a:endParaRPr lang="nl-NL" dirty="0" smtClean="0"/>
          </a:p>
          <a:p>
            <a:r>
              <a:rPr lang="nl-NL" dirty="0" smtClean="0"/>
              <a:t>Respondents</a:t>
            </a:r>
          </a:p>
          <a:p>
            <a:r>
              <a:rPr lang="nl-NL" dirty="0" smtClean="0"/>
              <a:t>Cycles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979712" y="1412776"/>
          <a:ext cx="60960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 (general) = Resources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Ranking</a:t>
            </a:r>
            <a:r>
              <a:rPr lang="nl-NL" dirty="0" smtClean="0"/>
              <a:t> (averages)</a:t>
            </a:r>
          </a:p>
          <a:p>
            <a:r>
              <a:rPr lang="nl-NL" dirty="0" smtClean="0"/>
              <a:t>International Report(s)</a:t>
            </a:r>
          </a:p>
          <a:p>
            <a:r>
              <a:rPr lang="nl-NL" dirty="0" smtClean="0"/>
              <a:t>Encyclopaedia(s)</a:t>
            </a:r>
          </a:p>
          <a:p>
            <a:r>
              <a:rPr lang="nl-NL" dirty="0" smtClean="0"/>
              <a:t>Datasets</a:t>
            </a:r>
          </a:p>
          <a:p>
            <a:r>
              <a:rPr lang="nl-NL" dirty="0" smtClean="0"/>
              <a:t>Technical Report(s)</a:t>
            </a:r>
          </a:p>
          <a:p>
            <a:r>
              <a:rPr lang="nl-NL" dirty="0" smtClean="0"/>
              <a:t>Journals &amp; Conferences</a:t>
            </a:r>
          </a:p>
          <a:p>
            <a:r>
              <a:rPr lang="nl-NL" dirty="0" smtClean="0"/>
              <a:t>Trainings</a:t>
            </a:r>
            <a:endParaRPr lang="nl-NL" dirty="0"/>
          </a:p>
        </p:txBody>
      </p:sp>
      <p:sp>
        <p:nvSpPr>
          <p:cNvPr id="5124" name="AutoShape 4" descr="data:image/jpeg;base64,/9j/4AAQSkZJRgABAQAAAQABAAD/2wCEAAkGBwgHBgkIBwgKCgkLDRYPDQwMDRsUFRAWIB0iIiAdHx8kKDQsJCYxJx8fLT0tMTU3Ojo6Iys/RD84QzQ5OjcBCgoKDQwNGg8PGjclHyU3Nzc3Nzc3Nzc3Nzc3Nzc3Nzc3Nzc3Nzc3Nzc3Nzc3Nzc3Nzc3Nzc3Nzc3Nzc3Nzc3N//AABEIAFoAWgMBIgACEQEDEQH/xAAcAAABBAMBAAAAAAAAAAAAAAAAAQYHCAMEBQL/xAA0EAABAwMCBAMGBQUBAAAAAAABAgMEAAURBiESMUFRB2FxEyJCYoHBFCMykfBDUqGx0XL/xAAVAQEBAAAAAAAAAAAAAAAAAAAAAf/EABYRAQEBAAAAAAAAAAAAAAAAAAARAf/aAAwDAQACEQMRAD8Am+ilxWu9NiMPIYflMtuufobW4ApXoDzqIz0VjlPsxI7kiS6hpltPEtazgJHc01oniJYJVwRFSZbaHFcKJTrBSyT/AOun1AoHbRQMEZG9Y2X2ZHEWHUOBJwooUDg9tqDJRS4oxQJRS4oxQJRS4oxQM/xR1crSWnw7FCTPlr9lH4hkI2ypZHXA/wAkVCUJS9RyFh1SnZS/eW44eIq8yal3xg0k9qO1x5sVxCXbah1RQtXCFIVwlW/ccA5+dQ5EmIs8YxIasSXMKedHMdsfz/dVTo1HMu1xhwtPSrz7eNHX7V5QR+avA91JJOFYOcZ8ieVcG53WNa1CPKfUpLSSlNujgKSM8y4s/qUc56Y7da8tP8eNyCSMe9j9qW4Qol4aDc38t8DDclKdx2Ch1H82qaM9t1DJlWxEOBcZsNLfKOJKlNkHpg9PLlXY03qOXbro4uVPZjPqCUtBY4Q5zyknOD06fY0zIml7iytapchiPGaO0gqyVeg+xxXmeuzpmNl0SJbg/qPOYTty93tnbGOtFWTsOpo9yUI8hP4aYNi0o7KPyn7ftnnXeqr9u1Rc7jOYZbUg5VtxZwgdSTnlUh6b8WIrN1Ra7q6XYajwJnn+mrpxd0/N065G4UiXaKQHIyKWqgooooGr4nIluaMnIhJWonhLgRz4Acn6bb+WarKVONvEu5Kick1cM1B/izoJNvcXebU1iG4r85pI2ZUTzHyk/sfWgYUB7YYPnttTmtFrcnEOPH2cYbFR3Ku4H/f4GlZGCZmXt2UfqH93lTgu98TLaVbYiyhsjhdWnbI/tH3qUamp7pEluIiW5pCY0f3UuDms+Xl/umjNUv2+PZ7gYBz0ruqtZZHE0Tjz3pwWSx2K/WxERM0wNRpUrh/FbR5IJ91IVvwnl55J2PSYpjtcbDCkA44xheOo7elZbW03Je4nlYT8I708L34Xart9vdkqhMvNoSVOfh3wpSUjcnBwT9MmmKyotEFJ271YiTLPrLUdiDYjzjKipGAxJHGnHYHmPoakzSniRaL4URpeLfOVsG3VZQs/Kvl9Dg+tQFAuOwSs1szHI4ZLhIH3qi1VFQX4P63uj2oYtgeeXJgvpWEh0ZUzwoUoFKueNsYPcYx1nSgKxyGWpLC2H20uNOJKVoUMhQPMGslFBBGuNGPaaVIdiIUuA6oqZd58BPwq8x0PX1qMhxMOelW9mxWZsR6LJQFsvIKFpPUGqz6001I0/d3YUhJKR7zTnRxHRX/fMGg1IE8KSErNZ5EdDycpA3pugqaVXQjzzjgLgbHxLV8IoH3pDxIuOn1twbn7SfAGABnLrI+U9R5H6EVzPETR0dEdOqtK/n2GXlbiUJOYqs4Ox3Cc52+E7csVHEqUt59a0rWG+IlIJ6efnVovCq1OQdAW9ie2C5IQp1xCxnIWdgQflxmgrKkKSaxS5CnFcGfdTz9al/xF8LZEFblx0tGXIjKOVQ291sn5BzUny5jzHLj+H/hFcrtLblaljuwbag5LK/dekfLjmlPcnft3AOTwA0q4w1I1NMbKfbo9jDChzRn31/UgAeh71M1eGGW47LbLDaW2m0hKEJGAkDYACvdAUUmaM0C1wNY6Yi6othjP4RIRkx38btq+4PUfcCu9mjNBVPUFmlWec9DnNFt9o4Unv2IPUHvTVkulaykfoB2HerYa50fD1bbSw4oR5jY/IlBOSg9iOqT2/ao1sPgS4Jwd1BdGlRkqz7GGFcTnkVKxwj0B9RQNLwl0G5qy7plzWiLPEWC8SNnlDcNjv5+XrVnQAAABgCta3QIlrhMwrfHbjxmU8LbTYwEitnNAtFJmjNAtFJmjNAlFFFRBRRRQFFFFAUUUUBRRRQFFFFB//9k="/>
          <p:cNvSpPr>
            <a:spLocks noChangeAspect="1" noChangeArrowheads="1"/>
          </p:cNvSpPr>
          <p:nvPr/>
        </p:nvSpPr>
        <p:spPr bwMode="auto">
          <a:xfrm>
            <a:off x="63500" y="-136525"/>
            <a:ext cx="8572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irc_mi" descr="http://www.iamanimplement.com/wp-content/uploads/2009/03/217024611_b145700a79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05064"/>
            <a:ext cx="2955727" cy="25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3.bp.blogspot.com/_5wkMFMMQMAc/TKFtM9W9_DI/AAAAAAAAChU/tlHaan4NNoU/s1600/digging+a+hol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983355" cy="273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 (national level)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More detailed PICTURE</a:t>
            </a:r>
          </a:p>
          <a:p>
            <a:pPr>
              <a:buNone/>
            </a:pPr>
            <a:r>
              <a:rPr lang="nl-NL" dirty="0" smtClean="0"/>
              <a:t>	(</a:t>
            </a:r>
            <a:r>
              <a:rPr lang="nl-NL" dirty="0" smtClean="0">
                <a:solidFill>
                  <a:srgbClr val="FF0000"/>
                </a:solidFill>
              </a:rPr>
              <a:t>more</a:t>
            </a:r>
            <a:r>
              <a:rPr lang="nl-NL" dirty="0" smtClean="0"/>
              <a:t> averages)</a:t>
            </a:r>
          </a:p>
          <a:p>
            <a:r>
              <a:rPr lang="nl-NL" dirty="0" smtClean="0"/>
              <a:t>Questions</a:t>
            </a:r>
          </a:p>
          <a:p>
            <a:r>
              <a:rPr lang="nl-NL" dirty="0" smtClean="0"/>
              <a:t>Discussions </a:t>
            </a:r>
          </a:p>
          <a:p>
            <a:r>
              <a:rPr lang="nl-NL" dirty="0" smtClean="0"/>
              <a:t>Reflection</a:t>
            </a:r>
          </a:p>
          <a:p>
            <a:r>
              <a:rPr lang="nl-NL" dirty="0" smtClean="0"/>
              <a:t>Ideas (hypothesis)</a:t>
            </a:r>
          </a:p>
          <a:p>
            <a:r>
              <a:rPr lang="nl-NL" dirty="0" smtClean="0"/>
              <a:t>Vision (preferably shared)</a:t>
            </a:r>
          </a:p>
          <a:p>
            <a:r>
              <a:rPr lang="nl-NL" dirty="0" smtClean="0"/>
              <a:t>Plan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Networking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irc_mi" descr="http://t1.gstatic.com/images?q=tbn:ANd9GcQXsIhOznboelUAcQYp5T_souAQDNgZfZH6nV7xRpy3qpunBwEj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0243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Efficiency?</a:t>
            </a:r>
            <a:endParaRPr lang="nl-NL" dirty="0"/>
          </a:p>
        </p:txBody>
      </p:sp>
      <p:sp>
        <p:nvSpPr>
          <p:cNvPr id="2052" name="AutoShape 4" descr="data:image/jpeg;base64,/9j/4AAQSkZJRgABAQAAAQABAAD/2wCEAAkGBxQSEhQUExQVFRUVFRcUFxgVFRQUFhgXFBQXFhUXGBcYHiggGBolGxcUITEhJSkrLi4uFx8zODMsNygtLisBCgoKDg0OGhAQGiwkHyQsLCwsLCwsLCwsLCwsLCwsLCwsLCwsLCwsLCwsLCwsLCwsLCwsLCwsLCwsLCwsLCwsLP/AABEIAMIBAwMBIgACEQEDEQH/xAAbAAABBQEBAAAAAAAAAAAAAAACAAEDBAUGB//EADoQAAEDAgMFBwMCBQQDAQAAAAEAAhEDIQQxQQUSUWFxIoGRobHR8AYTwTJCFFJi4fEVcoKSFiMzB//EABoBAAMBAQEBAAAAAAAAAAAAAAABAgMEBQb/xAAjEQEBAAICAwEAAQUAAAAAAAAAAQIRITEDEkFREwQiMkJh/9oADAMBAAIRAxEAPwDcY1TNamY1Stavmnrk1qkDU7QjhMghqcNRJwE9FswCKEgnVQjQlCdJOFsJCEoyo3KiA4oHIahIUT3xB0OaAYuvBT06ZKd9Oei2Nm4K0lXhh7XScstRTp7MJEha+FwgbfkrdJoAyVWrVg9y6p45jywudqUuvxspQ/IFR0TLe5PTZxWiTvqXVd1OTmp3NATNpW6iSe9KzZzgH2wCTF4VarUjmTkMgpBLnbrbRmVIMFrMxkc+8qbu9K4nbPbTJJFpkTGudhyT4nDiYIsL52nmrBwZBufnzzVXE1Wgw7eDc7QDPmo9ddq3+LVYQ23DSyKg0bvHnmoKuNaWENA7oy6yqOH2kP3EC1hJ8/NX7TaNNU0WG5AOs2Hkb/4VN+CY4kgDUSGn1CZuNLhAiwItl5kwqDsY8EgzfnIHfCMrBIvswlNkRE3Pa1OgI4LL21ig47tyeUxyFrJYrEECSYvqL939ws+pii656Tks6uKoLuHkkmdijOZ8SfNJMN9gUzQgYFKF5zqEAnTJ09JMiTJSqBwnQyhJThDlDvIS5A5yZJCVGShLpyTA3TAi1WKOEnobH3SwrJWthGWv0W/jw2yzyV24ICJHJW2WbA0KYv7N8/YwfEKMv14/PZdE1OmfNWmzHUKCjTkyfmiduIynhKmp5T4+qe5SKk2LI6hvA4qvVq9po7/BG54npf0MJ7LQMRd3LXnZTF2Wnz+yFx4aib8vgTSALniZ6oAt2DJy4dOKd9fSY9eXeq9HEaNGuvgO7NRVg4EumTECdJ1tklsaHUfqTn8uqWLLg6I00HqTl4KapiYjU8YGmfPwVLF4qcyRGYuI6kDyspulRl4hkOAIMTqRBPpCCrXBnesDmBbz7kVTGB0loLiLTuuN+U2VZtVguf1dATblkoU0KVUGzewOMD8ZKtjXONmgHiZJPgNFSrYowd27dDIPoqx2i68m3L/CKJBuxDmaNnXIgeCr1au+e1bxHqquIxI0PzvUVNu9eSR327kGlNAcD4E+aSGBxST2HatRgoQnledp0jlOglKUyFKUoC5CSqAyU0oN5LeThCKiL0TioKt0wdxR4Yyeaql58lPQdMEd6IVa+EZkfnNacRPX55QqWDfordQ/iei7MeMXPe0VYG/j88VNTb2fRKkJb0t3Cbo2GAOXweycJDVAhttLqSm/TQ39J/CjoOmDoDHdAP5R1gYBGYsfOfwqn6VAKZ4XG955KQjXqfngomA7xvYz5DPx9FaeAPnzkmEVUeX5yUVWpu692c9UdUjjbLPWJ9LqpUqNEOmRn5a+yLdFBVq8xBMZd5ER+VWq1SQQ0WntHpEDv/CpY/arGAuJbna515RYrncbt1zd37cGbjOZ/wBszHGTCje+la06MVt7ON7+qYExkL8vBVK+JBO6XgyOJ/GULm6uLqGC95aYymQdZg/LLOeGnJxJ4gkDqT+7wVetG3U1h9tsDdaM4a0bp5uJv4clnuqNdcvJiDYADLiNFj/dbG594HlMgEcvhUNaiWneEEcQba5/NUvU9t6viW5Nz1Ofl/hY1esJufOVVbJ1g5WuPNQPMGMzr8cp1pUXTiATcnhmCFLhWO3pabfOigoYeb7nerOHgHUIC79o8J706Fzxz8CkkTr5SJQSnlcLpFKaUG8m3kBJKElDKYlMjylKGUxKcByUG8hegLsj4oB5HerWDbB5fJVYCTBVjDtIIE8x+U8eyroKNC3p881Mbx0ugwr7bp4TPqn+5eOIXbNac5Yd8SOBIPQ3HqnIzHh33I9VXc+CTxsR8+XVpreOUd/VEFFh2ADObX56eJUm6Z7vf+6rPfAOufkY/CkZVhsmLCOGhKuVNOQGg6Am0adPNVKteSI/b+rLiPL9QVPam0WgXeAcxk6xkSJF4A9VzeO2xcneaSRECTB6HW17rLPP5GmODocVtMN/U8AAdbE8fDxK5jHbfkhrJJ0JmDfUa2/KzWOfW1IGsknXjqq7Hiq77VAReHVTyz3ePf7oxx9uxeOILH4vdIgOq1XZAXIF/Dqp8Lsaq4Fz3imTnABd0nQcgF0OzNm0sM3Ledm55BDja5J0yKr4raMucADYua4AAmWmC0HKbO8Oa14iOayv9ApjMlx5uLvynqbKo7psPJPhsX9ys4BzQKbi2Z3g8SIeG8xALc+0szE4kglpqNa6J1jtQbZyIkXy4o9p+HqocVsanNt3IwSBJIPmssUyGktJYRbd0v1sQixu0QAABvFm9GYJaf1Ac9Yz8FkVKu+A4E8gTI48FU550m8cbaWDxsndJMxF9YHzxV80tTnAz55dDZY+yWl1TLKJI6f4XRvbeWxMxnqPdTnPqsb8GKdpBkxwA8wrWFaT+oXy0PrdVA15NsuYEesrTwLBrAnKCTyWSkb2uBi/kktMU40Hl7pktk1N5PvKEOT7y4nSIuSlRynBTCQFKUAKeUyPKaUJKSCIqA2PVWAoqpuEzSUPRbmAwIeJjs5g6g6wfPuVbYmA3zvOsxpz48gt41GxAsBkBoFv4vHxusvJl8iBzhIGvtqo3wCSYkWnkULwX2YZIy68+GngrWHwwaA95ki44Du4yPIrWS2o4kQ0cP8AuJ7hbn1T/dvAyFxn09VHiMRJ0a31BMt9SPBVsRUAJINg2QMyN117858kXU6HN7XKzwGyL+0mVz+19qboPaiBZu9aYMTGtwqW0tubu81uZJZmQ6znA9nnbXiudx0k37WoAkSScjxt6hRct9LmOuw7Q2o6q47oIlpaRvTMiCZ8eOaF+DAAc45QLn517lp4TZMNbJjWI70ePoU93de6JsOEpTtV6Yu2MS5lDcpQHVXCnvaiSSY7gtCnVZs+GAbxDY3osHFon8rl67i1wgmzpbr2syfArP29UrVn75OQIAyH6d2w0W2M3wzy45dRtL6jpVXDdcSN3MFwEVAaZgTn2nTyHJcxR+oXtmXEkVgSZza4lwceJmx6rEpVXUy0EEQC3uk+6F53p5/graeLHFn72rlDGvp1dxuYB3RxgkxAykSFbxuJ34JJNjn1v33v0HFYtUklpm7QBOtjZHTqONm8ug5q7Indi1Ur7xDbkFwmDlBFx5HuPFaNOkDN+yBn7fNVFsvZTiJ0m5/PRX2AHssgtFicge/hqptnUOT7VrYdPcvEmZM5cbrTdVaHyMzOXXnmqgIDQCRyPd0RUiXGLjUXA9dFjnd3a8ZpcYd6De54i/ktbANvE73zzWfh8KSO14AiD1WlhXgZWIzkkZ+qyyUau0hxHz1SVo0Zzjv3vZMqStApyVGCiC4XUIIgmCdMjpJkyZFKcJkdNhJAAkmwAQDsaSQAJJyAuVr4b6dc4TV7I/lF3H2WjsrBiiJEGoRdxuByC0MC4guLnl1pMgADpEc12eP+nn+zHLyfiriButDRutaLAG3gnZgd6J+dFXxVcOdykaTbXxR4naQa3Na2YzstX4t1nCmAREhZVfHA3GRMOB06/NVHUxUkSY5e6hqUQ128bgi456z19eoWfkz/AA8cddmrns7pmzoBgmBIzji0g56rD2pjHOYQXgNIM2ytukgjIe6u46rJscgBk5vHdNuU+XBYG0CCM4kAwY3iSATlpPHPldY73dRcmuaz6jhfLecZEaTck8LrS2LhTIcchlKpYHCkuB55cuJWz9mGtFwOVsvVa/4xG90e08TBki0dniZMZdZXO7VYaoPaA3SYmR4cRZaO1XSRmGghwBu8gyZ11myz21HGSWmT1Gvos73tfxHhtm/cABLQ4GcrGABB8AqWN2ZUp33SeMNJ8CNOvmt+gYAAIEZ885z9lbfiBuwYP+4HjAvMd61xsZ5bcL/CtcO00nS4iJ5HLjfioKn07TJgF4mP0iQJ4ybLt69dpgFjHGbTu26E3CoV2D+WDw33C2cxOSu52dFMZe3M/wDizQQLkzB3jw1gSrzNn0qQ0cRmLSL2ge5VzFPIyYHdXud5Ss6rXJMFtjnFhlGWvfdR75Xuq9ZOkVaq6pIbIac4zdyJ4KzhqQa2ACDAIykG8QpabIEiDaRp58FYo0TYkd2nhHHXki5fg9Vf7Ln5ADkRA5wtDA4RxEkWHPwVzD4cCSZFs+BPfcK0x0xl38fnBRchpXbh7WPcIP5VijSI5xfJtz3m6t06LcyJPItGfGSr/wBjKDFuGXUgFTaamyqIFt3kN0x3kJK+MO7+k95TJbGlFqIIAjC524giTAIkyJMpKVIuMNBJ5LWweyQL1T/xF/Eq8PHcukZZyds7BYF9Uw0ZZk5DqV0WC2SKX9TtTHpwCNuKZTG60BsCd0XPUj3WRtL6iDbGeTWmSf8AcR6DzXXj48PHN1l7ZZ3UjZxFRrf1HuCVGtNMyN1ruMTHeuXwc1t6vXO5RaLX3QTy4/OELj/q763rVHFmHG4xth06JzzXKtZ4f12u2Nt06dg4Ng6nzVPD/UuGc4D+IZJsATHXPNeTVseat6x7QBF7NQM2dS3SXdvmL/lHP0sp+PdsPRJO80hwiztONo0UOJeW+1t21yT80C5P/wDPcI7CUXvIqhtXdFOi47xhoM1A0TEzA4xNxC6AbPxVYguDabZBG87dPKAAT4gKNy3U5L1ut1Q2hUJYQ2N4HMS2BkJvYTJj+6zMNgHOIL3E5nxuSuq/8daTNWuYH7abQ0CLRJ3p65rQw+GoUhYAc3GT5qphd9Fw5b+EcCAxsZSeSnx2EeB2Wne3SCZv2jeeUaLpH7SpNFoPQALKxO3KbZLoHUgIuM1zVTG29MF2EeWxuWm7jrwB1GWXNB/p73TpIix5EHLS6uVfqJugJ/2tJHjEIGbTc4SKbo/4j8rHUaelVaWy3CAXHhGhVl2zIGbjwkb0cxzRM2jUJgMHe4eylFSs63Y/7H2T3PkHozquyyASA518ptERqbIKmzHAN/8AW6OG+0Ceklabm4iCQ1n/AGN/JQmliCMmCeZd36KLv8qpJ+xTdgBq1o4XBPfZZlbBAONhHL2C1sbhXxDqoy/YIPiZXLOrfbcQxxME3cd6/Kbom6VkkbGFw1g7dEg5wbiSDOhyV+nQALoEt/lIBtmMx76rIwu0t4dszpaQbjMxncBXqeMaS0cyLW/TmPS3Dqncay9l+m1oIG6Gk/pMCDyN1fp0jwAGmUnwtPuqVEtdBBkC3MEQZ5ZjxK1aZhtvYzw9bKORwb7IeLGNCI9ZupKODi4zHBKnVG9luk+EqdxuOMTHy6VoShgNyPRJCCDf8f2SR7DVYjUbVG0rU2dgQ4b7zDdBq6PwpxxuV1F5ZSTdQYbDuf8ApE8ToOp0VtmFY0jfJceDPknwVyrU3Ro1ugiBGpINo5ngs6linP8A/gGhutZ4Ib/xyLvILpnjxx75rG529NN+IZTZJc2kOcz4ZlZ9Ha+/P2Q5w1qSCDyBs0eIWfXoU5JIdVcBd1Ul2WZ3MvGYU1OhUeA6QRo2Yy6iAFtyjUS1hvyN8sBN/tmSepLc+8q7s3ZlBlw0kjN1Q70fjuVfBNAmQNIGc8YIjM+Kw/qX6oNM/ZpBriLOdJLWvm7RxI1PFTcZv9q5ldf8XPrLaLahFNrrC27871y1TZzS6A5s6gGXToA0XOaOg0F29VP3Xu/aCYkidMz/AIW5T28KQloZTa2wLRuHSYAzi+iNatrT+TiSKdH6X3gC8CmDF3iCZ/pN/JaFLYWAwzg4hjqjTrEg8m6d8FYm1vrA1CBTJAAi0TOpn8lYTsRUebN8CPxPilv9RzXoNf6iptHXh+SM1APqFzwfttOptMnvhcvhcJUIBLt0xFhcZ2BNvLVaLcGLF7nuPBznR4CAn7fnCpisVtp1P5t3LsyC6dbC4VXEY6qdN3m439ye5INiwhon9sD4VFUdH6WzzdcqMvJK0xxsWqGGJHbquv8Ay28Tmm3aNMzYnibu8Ss4/dKgdRM343WftfkaWT613bUBsB4pfx02kLKGGIupqbTraeWneovPdLeuo0Dimi836p27WjK/d+VTp0yRIGc+nvHjyRYdu8M9YPC978OR6d5MYVzq1V+o3D9hPfCp4j6irEwGBvVx8rI3UetpvbvkZH36pOotcO0LjVuXWPyq9Yj2rPrUq9UDeqEA2IbAmeZuq52S4ExLhEcPElalPDEZSBrke/mrVKctcvnsql10i7vbBw2zh+47p0E8+vXxWk4llxumL3EkaGfK8Kw/DGZifUIjSDhBtpP4IRc9iQzMQGvBGRzHXXz8l0ODe17Y4zTPURB9PBcxicJEEAg5WuORHJaGzMZuuZOsjTOAPUDxU7Gmm15/Sees65+6kw1exHAwQet+/ms2tiA18Ta542cnFSYJ/VEGDmND84LO1UjYABSVCnWdAg2SUbPQAuowu6602bYDk23ncrlQVdoYiHb06AHkZ9Pdb+LOY1Hkx20NoUxicSKE/wDqpNFWv/WT/wDOl0OZHCEO2MeKYlhFjDQLXg2HQTPCFyo2/wDaFdwIL6lZzj2mmzQAwWvH6fArm8Xtqo7cueyLeMyZzlae+/ifV1m1tthm9TsTYk59qO14WHcsxv1BUDXNDoa7jFhN/HguXmoSSXGTneSUTaXMkq/eSF6Wuww22t2g9xd26h3W3EsY25dycSR4Lmml29vBpHC1o4Snos5R6rRp4ImJkz1Kxvl1dtJhxpRO8ZLnEToAPkIRs4uzkj+qfQrcpbKOjfGytf6c75dZ3zVc8cjCp7NGVo5haWHDWZNA6LRo7IE3dP47lO3ZrRpKn+XJWsYznVyeXgmNWVrtwbf5R86ov4QZho7h+NErnT3GHWa79jC88LKSj951iwMAFwYJ6WW6xpHMeY71N9ucxdH8mWirAdTtMZZqs6tl2emnvyXQvwQiypDBQL3vcfkKblfqtsk4o6NHKTOiBuNcZs0W4cufetOpgLxqPRRO2dbeGYN+iJkVZrsU60x/fQ+PqpBiWhxG7AcJtcGTceqd+EJQHD26eKuUrElXHgXFxk7jyKWHxYjl7+o5Ko+jI5oaVOPnoq3E6a5rNzFo7+8J6VYHhfP3Hss2lY8j8kKWmySlsaXzUg9roD6TxCMa8VXcezB0z90P3oIB1sDwSo0tbwy/xCgLADykGeF7z3KGu+DpBTODoMGVPKtLFcb0RaL94Mx84qRjd3O3X5bVQ0n8eqOtXEHeuCkehB3PjqeKSpis4ZXCSNG1gpWFQtUjSqZszH7PIvTaLTEAWnMEahYGLw1QntU3DX9B9Yldu1SNTl0HE4DYdR/7XAcSC0ea6PBfTlNsF1zyt5rXCMIuVoQ08Exv6Wjwn1VkNskEQSBtxN9tGkgA+2luI0kjBuTmna1HCeEgYBEGpwE8IBgFGWKYJoSCriaEkdCl9kHe5jzyVpzZTsZmg2S3Cy2/yEDsGCJ7lrvpKNtPsoG3PYnZ/DhKpOoRb5ZdaaAPzRQVMGJCew5EgtPKfCdUzqsFdHjdlyBGcLHxeELbkWPqr7LZv4kWKTgD0OSpfbifJNQJOU5I9TlWKjwTuGQRkfmiGmSDxVbEknqPwnovkZo1wNrFXE8BeIlQvxEZ5HyULyZ/KiFUg7puqmJ7WS7n4JKtvjgU6ei26lpUrVAxTNWaUzVIFE1SNQErUYUbVIEAYRhRhGEgIJwhCcIMSUJwnASBk4TwnhAMnSSSBwE4SCIIBkgE5SCQLdQhkBGnATAN1INRpIB6bb5ck+0dkiq2AIKbfjJWsBWO9fIrXDKdVOcvbh8ds0skaDVZgw0OkTMr1DaWzWmXRMhcji9kPMloOfctLNIxy25Z9QzCip0pzkA5Fa9WlDoIDfys/Gtc0jdg8ApXtXFPnzMqJu7vEa6HRWgwiXcRCofbEyRabQqg2nkJ0BPJJPQ26dhUrSq7VK0rnUsNKlaVXYVM0pBOEQKiaUQQEwKeVGCpGoAgpAgARtSAgiTNRgIBAJ06SAGEoRQnhIBCMJoRAIBoSRQlCAaEUJAJ4QAoSjKbdSMKs4fgFXISp1ITlFdHhqgcIVHaNFzQ4TY5Rmg2XWAdJW9VphwmF24f34uXL+3J59tLZc9rdvFpXN4yg5s9kE8V6zUws2hcl9QYenSN4zyCzuNi8c9uB3HanuVUGJgyTotjaFOD9wgBvBZraIN2kNlVFIPvRaB4FJWThnDJJUOW01G1JJcrRMxTNSSUhK1GEkkBI1GEkkBIEYSSSA2qQJJIBBOkkgEnSSSMkTUkkAaSSSAJMUkkwZJJJIGKjSSSNYwv6h1C62lkEkl3f0v1y+f4jq5FcTjGg4gyJ63TJKvL2nxub+rGjfpjTeNtFz2LEF0WuEkksemgqTzAuUkkkl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data:image/jpeg;base64,/9j/4AAQSkZJRgABAQAAAQABAAD/2wCEAAkGBxQSEhQUExQVFRUVFRcUFxgVFRQUFhgXFBQXFhUXGBcYHiggGBolGxcUITEhJSkrLi4uFx8zODMsNygtLisBCgoKDg0OGhAQGiwkHyQsLCwsLCwsLCwsLCwsLCwsLCwsLCwsLCwsLCwsLCwsLCwsLCwsLCwsLCwsLCwsLCwsLP/AABEIAMIBAwMBIgACEQEDEQH/xAAbAAABBQEBAAAAAAAAAAAAAAACAAEDBAUGB//EADoQAAEDAgMFBwMCBQQDAQAAAAEAAhEDIQQxQQUSUWFxIoGRobHR8AYTwTJCFFJi4fEVcoKSFiMzB//EABoBAAMBAQEBAAAAAAAAAAAAAAABAgMEBQb/xAAjEQEBAAICAwEAAQUAAAAAAAAAAQIRITEDEkFREwQiMkJh/9oADAMBAAIRAxEAPwDcY1TNamY1Stavmnrk1qkDU7QjhMghqcNRJwE9FswCKEgnVQjQlCdJOFsJCEoyo3KiA4oHIahIUT3xB0OaAYuvBT06ZKd9Oei2Nm4K0lXhh7XScstRTp7MJEha+FwgbfkrdJoAyVWrVg9y6p45jywudqUuvxspQ/IFR0TLe5PTZxWiTvqXVd1OTmp3NATNpW6iSe9KzZzgH2wCTF4VarUjmTkMgpBLnbrbRmVIMFrMxkc+8qbu9K4nbPbTJJFpkTGudhyT4nDiYIsL52nmrBwZBufnzzVXE1Wgw7eDc7QDPmo9ddq3+LVYQ23DSyKg0bvHnmoKuNaWENA7oy6yqOH2kP3EC1hJ8/NX7TaNNU0WG5AOs2Hkb/4VN+CY4kgDUSGn1CZuNLhAiwItl5kwqDsY8EgzfnIHfCMrBIvswlNkRE3Pa1OgI4LL21ig47tyeUxyFrJYrEECSYvqL939ws+pii656Tks6uKoLuHkkmdijOZ8SfNJMN9gUzQgYFKF5zqEAnTJ09JMiTJSqBwnQyhJThDlDvIS5A5yZJCVGShLpyTA3TAi1WKOEnobH3SwrJWthGWv0W/jw2yzyV24ICJHJW2WbA0KYv7N8/YwfEKMv14/PZdE1OmfNWmzHUKCjTkyfmiduIynhKmp5T4+qe5SKk2LI6hvA4qvVq9po7/BG54npf0MJ7LQMRd3LXnZTF2Wnz+yFx4aib8vgTSALniZ6oAt2DJy4dOKd9fSY9eXeq9HEaNGuvgO7NRVg4EumTECdJ1tklsaHUfqTn8uqWLLg6I00HqTl4KapiYjU8YGmfPwVLF4qcyRGYuI6kDyspulRl4hkOAIMTqRBPpCCrXBnesDmBbz7kVTGB0loLiLTuuN+U2VZtVguf1dATblkoU0KVUGzewOMD8ZKtjXONmgHiZJPgNFSrYowd27dDIPoqx2i68m3L/CKJBuxDmaNnXIgeCr1au+e1bxHqquIxI0PzvUVNu9eSR327kGlNAcD4E+aSGBxST2HatRgoQnledp0jlOglKUyFKUoC5CSqAyU0oN5LeThCKiL0TioKt0wdxR4Yyeaql58lPQdMEd6IVa+EZkfnNacRPX55QqWDfordQ/iei7MeMXPe0VYG/j88VNTb2fRKkJb0t3Cbo2GAOXweycJDVAhttLqSm/TQ39J/CjoOmDoDHdAP5R1gYBGYsfOfwqn6VAKZ4XG955KQjXqfngomA7xvYz5DPx9FaeAPnzkmEVUeX5yUVWpu692c9UdUjjbLPWJ9LqpUqNEOmRn5a+yLdFBVq8xBMZd5ER+VWq1SQQ0WntHpEDv/CpY/arGAuJbna515RYrncbt1zd37cGbjOZ/wBszHGTCje+la06MVt7ON7+qYExkL8vBVK+JBO6XgyOJ/GULm6uLqGC95aYymQdZg/LLOeGnJxJ4gkDqT+7wVetG3U1h9tsDdaM4a0bp5uJv4clnuqNdcvJiDYADLiNFj/dbG594HlMgEcvhUNaiWneEEcQba5/NUvU9t6viW5Nz1Ofl/hY1esJufOVVbJ1g5WuPNQPMGMzr8cp1pUXTiATcnhmCFLhWO3pabfOigoYeb7nerOHgHUIC79o8J706Fzxz8CkkTr5SJQSnlcLpFKaUG8m3kBJKElDKYlMjylKGUxKcByUG8hegLsj4oB5HerWDbB5fJVYCTBVjDtIIE8x+U8eyroKNC3p881Mbx0ugwr7bp4TPqn+5eOIXbNac5Yd8SOBIPQ3HqnIzHh33I9VXc+CTxsR8+XVpreOUd/VEFFh2ADObX56eJUm6Z7vf+6rPfAOufkY/CkZVhsmLCOGhKuVNOQGg6Am0adPNVKteSI/b+rLiPL9QVPam0WgXeAcxk6xkSJF4A9VzeO2xcneaSRECTB6HW17rLPP5GmODocVtMN/U8AAdbE8fDxK5jHbfkhrJJ0JmDfUa2/KzWOfW1IGsknXjqq7Hiq77VAReHVTyz3ePf7oxx9uxeOILH4vdIgOq1XZAXIF/Dqp8Lsaq4Fz3imTnABd0nQcgF0OzNm0sM3Ledm55BDja5J0yKr4raMucADYua4AAmWmC0HKbO8Oa14iOayv9ApjMlx5uLvynqbKo7psPJPhsX9ys4BzQKbi2Z3g8SIeG8xALc+0szE4kglpqNa6J1jtQbZyIkXy4o9p+HqocVsanNt3IwSBJIPmssUyGktJYRbd0v1sQixu0QAABvFm9GYJaf1Ac9Yz8FkVKu+A4E8gTI48FU550m8cbaWDxsndJMxF9YHzxV80tTnAz55dDZY+yWl1TLKJI6f4XRvbeWxMxnqPdTnPqsb8GKdpBkxwA8wrWFaT+oXy0PrdVA15NsuYEesrTwLBrAnKCTyWSkb2uBi/kktMU40Hl7pktk1N5PvKEOT7y4nSIuSlRynBTCQFKUAKeUyPKaUJKSCIqA2PVWAoqpuEzSUPRbmAwIeJjs5g6g6wfPuVbYmA3zvOsxpz48gt41GxAsBkBoFv4vHxusvJl8iBzhIGvtqo3wCSYkWnkULwX2YZIy68+GngrWHwwaA95ki44Du4yPIrWS2o4kQ0cP8AuJ7hbn1T/dvAyFxn09VHiMRJ0a31BMt9SPBVsRUAJINg2QMyN117858kXU6HN7XKzwGyL+0mVz+19qboPaiBZu9aYMTGtwqW0tubu81uZJZmQ6znA9nnbXiudx0k37WoAkSScjxt6hRct9LmOuw7Q2o6q47oIlpaRvTMiCZ8eOaF+DAAc45QLn517lp4TZMNbJjWI70ePoU93de6JsOEpTtV6Yu2MS5lDcpQHVXCnvaiSSY7gtCnVZs+GAbxDY3osHFon8rl67i1wgmzpbr2syfArP29UrVn75OQIAyH6d2w0W2M3wzy45dRtL6jpVXDdcSN3MFwEVAaZgTn2nTyHJcxR+oXtmXEkVgSZza4lwceJmx6rEpVXUy0EEQC3uk+6F53p5/graeLHFn72rlDGvp1dxuYB3RxgkxAykSFbxuJ34JJNjn1v33v0HFYtUklpm7QBOtjZHTqONm8ug5q7Indi1Ur7xDbkFwmDlBFx5HuPFaNOkDN+yBn7fNVFsvZTiJ0m5/PRX2AHssgtFicge/hqptnUOT7VrYdPcvEmZM5cbrTdVaHyMzOXXnmqgIDQCRyPd0RUiXGLjUXA9dFjnd3a8ZpcYd6De54i/ktbANvE73zzWfh8KSO14AiD1WlhXgZWIzkkZ+qyyUau0hxHz1SVo0Zzjv3vZMqStApyVGCiC4XUIIgmCdMjpJkyZFKcJkdNhJAAkmwAQDsaSQAJJyAuVr4b6dc4TV7I/lF3H2WjsrBiiJEGoRdxuByC0MC4guLnl1pMgADpEc12eP+nn+zHLyfiriButDRutaLAG3gnZgd6J+dFXxVcOdykaTbXxR4naQa3Na2YzstX4t1nCmAREhZVfHA3GRMOB06/NVHUxUkSY5e6hqUQ128bgi456z19eoWfkz/AA8cddmrns7pmzoBgmBIzji0g56rD2pjHOYQXgNIM2ytukgjIe6u46rJscgBk5vHdNuU+XBYG0CCM4kAwY3iSATlpPHPldY73dRcmuaz6jhfLecZEaTck8LrS2LhTIcchlKpYHCkuB55cuJWz9mGtFwOVsvVa/4xG90e08TBki0dniZMZdZXO7VYaoPaA3SYmR4cRZaO1XSRmGghwBu8gyZ11myz21HGSWmT1Gvos73tfxHhtm/cABLQ4GcrGABB8AqWN2ZUp33SeMNJ8CNOvmt+gYAAIEZ885z9lbfiBuwYP+4HjAvMd61xsZ5bcL/CtcO00nS4iJ5HLjfioKn07TJgF4mP0iQJ4ybLt69dpgFjHGbTu26E3CoV2D+WDw33C2cxOSu52dFMZe3M/wDizQQLkzB3jw1gSrzNn0qQ0cRmLSL2ge5VzFPIyYHdXud5Ss6rXJMFtjnFhlGWvfdR75Xuq9ZOkVaq6pIbIac4zdyJ4KzhqQa2ACDAIykG8QpabIEiDaRp58FYo0TYkd2nhHHXki5fg9Vf7Ln5ADkRA5wtDA4RxEkWHPwVzD4cCSZFs+BPfcK0x0xl38fnBRchpXbh7WPcIP5VijSI5xfJtz3m6t06LcyJPItGfGSr/wBjKDFuGXUgFTaamyqIFt3kN0x3kJK+MO7+k95TJbGlFqIIAjC524giTAIkyJMpKVIuMNBJ5LWweyQL1T/xF/Eq8PHcukZZyds7BYF9Uw0ZZk5DqV0WC2SKX9TtTHpwCNuKZTG60BsCd0XPUj3WRtL6iDbGeTWmSf8AcR6DzXXj48PHN1l7ZZ3UjZxFRrf1HuCVGtNMyN1ruMTHeuXwc1t6vXO5RaLX3QTy4/OELj/q763rVHFmHG4xth06JzzXKtZ4f12u2Nt06dg4Ng6nzVPD/UuGc4D+IZJsATHXPNeTVseat6x7QBF7NQM2dS3SXdvmL/lHP0sp+PdsPRJO80hwiztONo0UOJeW+1t21yT80C5P/wDPcI7CUXvIqhtXdFOi47xhoM1A0TEzA4xNxC6AbPxVYguDabZBG87dPKAAT4gKNy3U5L1ut1Q2hUJYQ2N4HMS2BkJvYTJj+6zMNgHOIL3E5nxuSuq/8daTNWuYH7abQ0CLRJ3p65rQw+GoUhYAc3GT5qphd9Fw5b+EcCAxsZSeSnx2EeB2Wne3SCZv2jeeUaLpH7SpNFoPQALKxO3KbZLoHUgIuM1zVTG29MF2EeWxuWm7jrwB1GWXNB/p73TpIix5EHLS6uVfqJugJ/2tJHjEIGbTc4SKbo/4j8rHUaelVaWy3CAXHhGhVl2zIGbjwkb0cxzRM2jUJgMHe4eylFSs63Y/7H2T3PkHozquyyASA518ptERqbIKmzHAN/8AW6OG+0Ceklabm4iCQ1n/AGN/JQmliCMmCeZd36KLv8qpJ+xTdgBq1o4XBPfZZlbBAONhHL2C1sbhXxDqoy/YIPiZXLOrfbcQxxME3cd6/Kbom6VkkbGFw1g7dEg5wbiSDOhyV+nQALoEt/lIBtmMx76rIwu0t4dszpaQbjMxncBXqeMaS0cyLW/TmPS3Dqncay9l+m1oIG6Gk/pMCDyN1fp0jwAGmUnwtPuqVEtdBBkC3MEQZ5ZjxK1aZhtvYzw9bKORwb7IeLGNCI9ZupKODi4zHBKnVG9luk+EqdxuOMTHy6VoShgNyPRJCCDf8f2SR7DVYjUbVG0rU2dgQ4b7zDdBq6PwpxxuV1F5ZSTdQYbDuf8ApE8ToOp0VtmFY0jfJceDPknwVyrU3Ro1ugiBGpINo5ngs6linP8A/gGhutZ4Ib/xyLvILpnjxx75rG529NN+IZTZJc2kOcz4ZlZ9Ha+/P2Q5w1qSCDyBs0eIWfXoU5JIdVcBd1Ul2WZ3MvGYU1OhUeA6QRo2Yy6iAFtyjUS1hvyN8sBN/tmSepLc+8q7s3ZlBlw0kjN1Q70fjuVfBNAmQNIGc8YIjM+Kw/qX6oNM/ZpBriLOdJLWvm7RxI1PFTcZv9q5ldf8XPrLaLahFNrrC27871y1TZzS6A5s6gGXToA0XOaOg0F29VP3Xu/aCYkidMz/AIW5T28KQloZTa2wLRuHSYAzi+iNatrT+TiSKdH6X3gC8CmDF3iCZ/pN/JaFLYWAwzg4hjqjTrEg8m6d8FYm1vrA1CBTJAAi0TOpn8lYTsRUebN8CPxPilv9RzXoNf6iptHXh+SM1APqFzwfttOptMnvhcvhcJUIBLt0xFhcZ2BNvLVaLcGLF7nuPBznR4CAn7fnCpisVtp1P5t3LsyC6dbC4VXEY6qdN3m439ye5INiwhon9sD4VFUdH6WzzdcqMvJK0xxsWqGGJHbquv8Ay28Tmm3aNMzYnibu8Ss4/dKgdRM343WftfkaWT613bUBsB4pfx02kLKGGIupqbTraeWneovPdLeuo0Dimi836p27WjK/d+VTp0yRIGc+nvHjyRYdu8M9YPC978OR6d5MYVzq1V+o3D9hPfCp4j6irEwGBvVx8rI3UetpvbvkZH36pOotcO0LjVuXWPyq9Yj2rPrUq9UDeqEA2IbAmeZuq52S4ExLhEcPElalPDEZSBrke/mrVKctcvnsql10i7vbBw2zh+47p0E8+vXxWk4llxumL3EkaGfK8Kw/DGZifUIjSDhBtpP4IRc9iQzMQGvBGRzHXXz8l0ODe17Y4zTPURB9PBcxicJEEAg5WuORHJaGzMZuuZOsjTOAPUDxU7Gmm15/Sees65+6kw1exHAwQet+/ms2tiA18Ta542cnFSYJ/VEGDmND84LO1UjYABSVCnWdAg2SUbPQAuowu6602bYDk23ncrlQVdoYiHb06AHkZ9Pdb+LOY1Hkx20NoUxicSKE/wDqpNFWv/WT/wDOl0OZHCEO2MeKYlhFjDQLXg2HQTPCFyo2/wDaFdwIL6lZzj2mmzQAwWvH6fArm8Xtqo7cueyLeMyZzlae+/ifV1m1tthm9TsTYk59qO14WHcsxv1BUDXNDoa7jFhN/HguXmoSSXGTneSUTaXMkq/eSF6Wuww22t2g9xd26h3W3EsY25dycSR4Lmml29vBpHC1o4Snos5R6rRp4ImJkz1Kxvl1dtJhxpRO8ZLnEToAPkIRs4uzkj+qfQrcpbKOjfGytf6c75dZ3zVc8cjCp7NGVo5haWHDWZNA6LRo7IE3dP47lO3ZrRpKn+XJWsYznVyeXgmNWVrtwbf5R86ov4QZho7h+NErnT3GHWa79jC88LKSj951iwMAFwYJ6WW6xpHMeY71N9ucxdH8mWirAdTtMZZqs6tl2emnvyXQvwQiypDBQL3vcfkKblfqtsk4o6NHKTOiBuNcZs0W4cufetOpgLxqPRRO2dbeGYN+iJkVZrsU60x/fQ+PqpBiWhxG7AcJtcGTceqd+EJQHD26eKuUrElXHgXFxk7jyKWHxYjl7+o5Ko+jI5oaVOPnoq3E6a5rNzFo7+8J6VYHhfP3Hss2lY8j8kKWmySlsaXzUg9roD6TxCMa8VXcezB0z90P3oIB1sDwSo0tbwy/xCgLADykGeF7z3KGu+DpBTODoMGVPKtLFcb0RaL94Mx84qRjd3O3X5bVQ0n8eqOtXEHeuCkehB3PjqeKSpis4ZXCSNG1gpWFQtUjSqZszH7PIvTaLTEAWnMEahYGLw1QntU3DX9B9Yldu1SNTl0HE4DYdR/7XAcSC0ea6PBfTlNsF1zyt5rXCMIuVoQ08Exv6Wjwn1VkNskEQSBtxN9tGkgA+2luI0kjBuTmna1HCeEgYBEGpwE8IBgFGWKYJoSCriaEkdCl9kHe5jzyVpzZTsZmg2S3Cy2/yEDsGCJ7lrvpKNtPsoG3PYnZ/DhKpOoRb5ZdaaAPzRQVMGJCew5EgtPKfCdUzqsFdHjdlyBGcLHxeELbkWPqr7LZv4kWKTgD0OSpfbifJNQJOU5I9TlWKjwTuGQRkfmiGmSDxVbEknqPwnovkZo1wNrFXE8BeIlQvxEZ5HyULyZ/KiFUg7puqmJ7WS7n4JKtvjgU6ei26lpUrVAxTNWaUzVIFE1SNQErUYUbVIEAYRhRhGEgIJwhCcIMSUJwnASBk4TwnhAMnSSSBwE4SCIIBkgE5SCQLdQhkBGnATAN1INRpIB6bb5ck+0dkiq2AIKbfjJWsBWO9fIrXDKdVOcvbh8ds0skaDVZgw0OkTMr1DaWzWmXRMhcji9kPMloOfctLNIxy25Z9QzCip0pzkA5Fa9WlDoIDfys/Gtc0jdg8ApXtXFPnzMqJu7vEa6HRWgwiXcRCofbEyRabQqg2nkJ0BPJJPQ26dhUrSq7VK0rnUsNKlaVXYVM0pBOEQKiaUQQEwKeVGCpGoAgpAgARtSAgiTNRgIBAJ06SAGEoRQnhIBCMJoRAIBoSRQlCAaEUJAJ4QAoSjKbdSMKs4fgFXISp1ITlFdHhqgcIVHaNFzQ4TY5Rmg2XWAdJW9VphwmF24f34uXL+3J59tLZc9rdvFpXN4yg5s9kE8V6zUws2hcl9QYenSN4zyCzuNi8c9uB3HanuVUGJgyTotjaFOD9wgBvBZraIN2kNlVFIPvRaB4FJWThnDJJUOW01G1JJcrRMxTNSSUhK1GEkkBI1GEkkBIEYSSSA2qQJJIBBOkkgEnSSSMkTUkkAaSSSAJMUkkwZJJJIGKjSSSNYwv6h1C62lkEkl3f0v1y+f4jq5FcTjGg4gyJ63TJKvL2nxub+rGjfpjTeNtFz2LEF0WuEkksemgqTzAuUkkkl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Competent, capable use (being cautious)</a:t>
            </a:r>
          </a:p>
          <a:p>
            <a:r>
              <a:rPr lang="nl-NL" dirty="0" smtClean="0"/>
              <a:t>Producing an effect (having </a:t>
            </a:r>
            <a:r>
              <a:rPr lang="nl-NL" dirty="0" smtClean="0">
                <a:solidFill>
                  <a:srgbClr val="FF0000"/>
                </a:solidFill>
              </a:rPr>
              <a:t>impact</a:t>
            </a:r>
            <a:r>
              <a:rPr lang="nl-NL" dirty="0" smtClean="0"/>
              <a:t>)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The least waste of resources or effort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Thank you for your attention</a:t>
            </a:r>
            <a:endParaRPr lang="nl-NL" dirty="0"/>
          </a:p>
        </p:txBody>
      </p:sp>
      <p:pic>
        <p:nvPicPr>
          <p:cNvPr id="4" name="Content Placeholder 3" descr="http://www.daligarden.sk/fot/50004_kvitn/bP60300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654" y="1600200"/>
            <a:ext cx="60446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Questions?</a:t>
            </a:r>
            <a:endParaRPr lang="nl-NL" dirty="0"/>
          </a:p>
        </p:txBody>
      </p:sp>
      <p:pic>
        <p:nvPicPr>
          <p:cNvPr id="23554" name="Picture 2" descr="C:\Users\paula\Desktop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771" y="1268760"/>
            <a:ext cx="6912769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117</Words>
  <Application>Microsoft Office PowerPoint</Application>
  <PresentationFormat>On-screen Show (4:3)</PresentationFormat>
  <Paragraphs>54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Efficiency in Using the Results of the IEA Studies</vt:lpstr>
      <vt:lpstr>CONTENT</vt:lpstr>
      <vt:lpstr>IEA STUDIES</vt:lpstr>
      <vt:lpstr>RESULTS (general) = Resources</vt:lpstr>
      <vt:lpstr>RESULTS (national level)</vt:lpstr>
      <vt:lpstr>Efficiency?</vt:lpstr>
      <vt:lpstr>Thank you for your attention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</dc:creator>
  <cp:lastModifiedBy>paula</cp:lastModifiedBy>
  <cp:revision>30</cp:revision>
  <dcterms:created xsi:type="dcterms:W3CDTF">2013-06-16T21:23:52Z</dcterms:created>
  <dcterms:modified xsi:type="dcterms:W3CDTF">2013-06-20T05:32:39Z</dcterms:modified>
</cp:coreProperties>
</file>