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B4CB7-0F78-4722-9F90-238EE3A0C29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325F01E-71F8-40F5-88A5-94F97AFFC2CD}">
      <dgm:prSet phldrT="[Текст]" custT="1"/>
      <dgm:spPr/>
      <dgm:t>
        <a:bodyPr/>
        <a:lstStyle/>
        <a:p>
          <a:endParaRPr lang="ru-RU" sz="1000" dirty="0" smtClean="0"/>
        </a:p>
        <a:p>
          <a:r>
            <a:rPr lang="ru-RU" sz="1600" b="1" dirty="0" smtClean="0"/>
            <a:t>Международные исследования</a:t>
          </a:r>
        </a:p>
      </dgm:t>
    </dgm:pt>
    <dgm:pt modelId="{149BD8B3-BBF8-41F6-803C-6BD5D4B66BFF}" type="parTrans" cxnId="{6580179B-CBF0-4D00-A094-F50311BBE477}">
      <dgm:prSet/>
      <dgm:spPr/>
      <dgm:t>
        <a:bodyPr/>
        <a:lstStyle/>
        <a:p>
          <a:endParaRPr lang="ru-RU"/>
        </a:p>
      </dgm:t>
    </dgm:pt>
    <dgm:pt modelId="{9C7A1CC3-60AF-4522-AAA5-CE5975E130CD}" type="sibTrans" cxnId="{6580179B-CBF0-4D00-A094-F50311BBE477}">
      <dgm:prSet/>
      <dgm:spPr/>
      <dgm:t>
        <a:bodyPr/>
        <a:lstStyle/>
        <a:p>
          <a:endParaRPr lang="ru-RU"/>
        </a:p>
      </dgm:t>
    </dgm:pt>
    <dgm:pt modelId="{5BB341CA-0E01-496C-9163-63EA5405200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/>
            <a:t>Международные исследования </a:t>
          </a:r>
        </a:p>
        <a:p>
          <a:pPr>
            <a:spcAft>
              <a:spcPts val="0"/>
            </a:spcAft>
          </a:pPr>
          <a:r>
            <a:rPr lang="ru-RU" sz="1600" b="1" dirty="0" smtClean="0"/>
            <a:t>+  ЕГЭ</a:t>
          </a:r>
        </a:p>
        <a:p>
          <a:pPr>
            <a:spcAft>
              <a:spcPts val="0"/>
            </a:spcAft>
          </a:pPr>
          <a:r>
            <a:rPr lang="ru-RU" sz="1600" b="1" dirty="0" smtClean="0"/>
            <a:t>+  </a:t>
          </a:r>
          <a:r>
            <a:rPr lang="ru-RU" sz="1600" b="1" dirty="0" smtClean="0">
              <a:solidFill>
                <a:srgbClr val="FF0000"/>
              </a:solidFill>
            </a:rPr>
            <a:t>мониторинговые исследования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FF0000"/>
              </a:solidFill>
            </a:rPr>
            <a:t> + </a:t>
          </a:r>
          <a:r>
            <a:rPr lang="ru-RU" sz="1600" b="1" dirty="0" err="1" smtClean="0">
              <a:solidFill>
                <a:srgbClr val="FF0000"/>
              </a:solidFill>
            </a:rPr>
            <a:t>внутришкольное</a:t>
          </a:r>
          <a:r>
            <a:rPr lang="ru-RU" sz="1600" b="1" dirty="0" smtClean="0">
              <a:solidFill>
                <a:srgbClr val="FF0000"/>
              </a:solidFill>
            </a:rPr>
            <a:t> оценивание</a:t>
          </a:r>
          <a:endParaRPr lang="ru-RU" sz="1600" b="1" dirty="0">
            <a:solidFill>
              <a:srgbClr val="FF0000"/>
            </a:solidFill>
          </a:endParaRPr>
        </a:p>
      </dgm:t>
    </dgm:pt>
    <dgm:pt modelId="{2D2F5FD2-F20E-4B96-B3E0-CB3782B87C30}" type="parTrans" cxnId="{B2A32603-665B-4676-BC19-7A16D155BF56}">
      <dgm:prSet/>
      <dgm:spPr/>
      <dgm:t>
        <a:bodyPr/>
        <a:lstStyle/>
        <a:p>
          <a:endParaRPr lang="ru-RU"/>
        </a:p>
      </dgm:t>
    </dgm:pt>
    <dgm:pt modelId="{8F2B47B8-5501-4A29-A48C-131908ACE2D0}" type="sibTrans" cxnId="{B2A32603-665B-4676-BC19-7A16D155BF56}">
      <dgm:prSet/>
      <dgm:spPr/>
      <dgm:t>
        <a:bodyPr/>
        <a:lstStyle/>
        <a:p>
          <a:endParaRPr lang="ru-RU"/>
        </a:p>
      </dgm:t>
    </dgm:pt>
    <dgm:pt modelId="{A983620F-A0AC-434F-BD0D-C321041F0675}">
      <dgm:prSet custT="1"/>
      <dgm:spPr/>
      <dgm:t>
        <a:bodyPr/>
        <a:lstStyle/>
        <a:p>
          <a:pPr>
            <a:spcAft>
              <a:spcPct val="35000"/>
            </a:spcAft>
          </a:pPr>
          <a:endParaRPr lang="ru-RU" sz="1000" dirty="0" smtClean="0"/>
        </a:p>
        <a:p>
          <a:pPr>
            <a:spcAft>
              <a:spcPts val="0"/>
            </a:spcAft>
          </a:pPr>
          <a:r>
            <a:rPr lang="ru-RU" sz="1600" b="1" dirty="0" smtClean="0"/>
            <a:t>Международные исследования</a:t>
          </a:r>
        </a:p>
        <a:p>
          <a:pPr>
            <a:spcAft>
              <a:spcPts val="0"/>
            </a:spcAft>
          </a:pPr>
          <a:r>
            <a:rPr lang="ru-RU" sz="1600" b="1" dirty="0" smtClean="0"/>
            <a:t> + ЕГЭ </a:t>
          </a:r>
          <a:endParaRPr lang="ru-RU" sz="1600" b="1" dirty="0"/>
        </a:p>
      </dgm:t>
    </dgm:pt>
    <dgm:pt modelId="{80B7866B-DD28-48B4-B5E1-C10AD12AE1D0}" type="parTrans" cxnId="{45FD23A4-8038-48CC-96D7-326A7421DF81}">
      <dgm:prSet/>
      <dgm:spPr/>
      <dgm:t>
        <a:bodyPr/>
        <a:lstStyle/>
        <a:p>
          <a:endParaRPr lang="ru-RU"/>
        </a:p>
      </dgm:t>
    </dgm:pt>
    <dgm:pt modelId="{3209ABA2-1A6F-428F-A50D-5E32A3625514}" type="sibTrans" cxnId="{45FD23A4-8038-48CC-96D7-326A7421DF81}">
      <dgm:prSet/>
      <dgm:spPr/>
      <dgm:t>
        <a:bodyPr/>
        <a:lstStyle/>
        <a:p>
          <a:endParaRPr lang="ru-RU"/>
        </a:p>
      </dgm:t>
    </dgm:pt>
    <dgm:pt modelId="{9EFB1EE8-3F5D-4D8D-B513-3FB01B6EAE82}" type="pres">
      <dgm:prSet presAssocID="{33CB4CB7-0F78-4722-9F90-238EE3A0C298}" presName="arrowDiagram" presStyleCnt="0">
        <dgm:presLayoutVars>
          <dgm:chMax val="5"/>
          <dgm:dir/>
          <dgm:resizeHandles val="exact"/>
        </dgm:presLayoutVars>
      </dgm:prSet>
      <dgm:spPr/>
    </dgm:pt>
    <dgm:pt modelId="{D1BFD87B-7647-4700-80E8-E686494F348B}" type="pres">
      <dgm:prSet presAssocID="{33CB4CB7-0F78-4722-9F90-238EE3A0C298}" presName="arrow" presStyleLbl="bgShp" presStyleIdx="0" presStyleCnt="1"/>
      <dgm:spPr/>
    </dgm:pt>
    <dgm:pt modelId="{78B10ED2-885A-4C0C-B4FE-8B269DD2D7AD}" type="pres">
      <dgm:prSet presAssocID="{33CB4CB7-0F78-4722-9F90-238EE3A0C298}" presName="arrowDiagram3" presStyleCnt="0"/>
      <dgm:spPr/>
    </dgm:pt>
    <dgm:pt modelId="{A5FA7121-46C2-481D-B832-DC5DA2F3E304}" type="pres">
      <dgm:prSet presAssocID="{3325F01E-71F8-40F5-88A5-94F97AFFC2CD}" presName="bullet3a" presStyleLbl="node1" presStyleIdx="0" presStyleCnt="3"/>
      <dgm:spPr>
        <a:solidFill>
          <a:srgbClr val="FFFF00"/>
        </a:solidFill>
      </dgm:spPr>
    </dgm:pt>
    <dgm:pt modelId="{C6AB8401-22E2-4A92-9370-4D9B56245BDD}" type="pres">
      <dgm:prSet presAssocID="{3325F01E-71F8-40F5-88A5-94F97AFFC2CD}" presName="textBox3a" presStyleLbl="revTx" presStyleIdx="0" presStyleCnt="3" custScaleX="130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96859-DC5B-401A-9A8F-FF6295DFCC55}" type="pres">
      <dgm:prSet presAssocID="{A983620F-A0AC-434F-BD0D-C321041F0675}" presName="bullet3b" presStyleLbl="node1" presStyleIdx="1" presStyleCnt="3"/>
      <dgm:spPr>
        <a:solidFill>
          <a:srgbClr val="00B050"/>
        </a:solidFill>
      </dgm:spPr>
    </dgm:pt>
    <dgm:pt modelId="{A64742F4-F5D0-4534-99E9-903405C78B45}" type="pres">
      <dgm:prSet presAssocID="{A983620F-A0AC-434F-BD0D-C321041F0675}" presName="textBox3b" presStyleLbl="revTx" presStyleIdx="1" presStyleCnt="3" custScaleX="132840" custScaleY="39621" custLinFactNeighborY="-21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0CC84-C3E6-422C-BA5B-72119B0E4C2C}" type="pres">
      <dgm:prSet presAssocID="{5BB341CA-0E01-496C-9163-63EA5405200B}" presName="bullet3c" presStyleLbl="node1" presStyleIdx="2" presStyleCnt="3"/>
      <dgm:spPr>
        <a:solidFill>
          <a:srgbClr val="FF0000"/>
        </a:solidFill>
      </dgm:spPr>
    </dgm:pt>
    <dgm:pt modelId="{B0172D6D-ECE8-4D57-A463-FA329A540284}" type="pres">
      <dgm:prSet presAssocID="{5BB341CA-0E01-496C-9163-63EA5405200B}" presName="textBox3c" presStyleLbl="revTx" presStyleIdx="2" presStyleCnt="3" custAng="0" custScaleX="144357" custScaleY="12029" custLinFactNeighborX="0" custLinFactNeighborY="-18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297D80-2B4B-4995-96BF-CFD323FCBEDD}" type="presOf" srcId="{5BB341CA-0E01-496C-9163-63EA5405200B}" destId="{B0172D6D-ECE8-4D57-A463-FA329A540284}" srcOrd="0" destOrd="0" presId="urn:microsoft.com/office/officeart/2005/8/layout/arrow2"/>
    <dgm:cxn modelId="{331D7725-9C91-4A41-9C84-3EF8E0C5C6EF}" type="presOf" srcId="{33CB4CB7-0F78-4722-9F90-238EE3A0C298}" destId="{9EFB1EE8-3F5D-4D8D-B513-3FB01B6EAE82}" srcOrd="0" destOrd="0" presId="urn:microsoft.com/office/officeart/2005/8/layout/arrow2"/>
    <dgm:cxn modelId="{6580179B-CBF0-4D00-A094-F50311BBE477}" srcId="{33CB4CB7-0F78-4722-9F90-238EE3A0C298}" destId="{3325F01E-71F8-40F5-88A5-94F97AFFC2CD}" srcOrd="0" destOrd="0" parTransId="{149BD8B3-BBF8-41F6-803C-6BD5D4B66BFF}" sibTransId="{9C7A1CC3-60AF-4522-AAA5-CE5975E130CD}"/>
    <dgm:cxn modelId="{D73AFDC1-CE34-42A1-9B5F-8B456ECD1EED}" type="presOf" srcId="{A983620F-A0AC-434F-BD0D-C321041F0675}" destId="{A64742F4-F5D0-4534-99E9-903405C78B45}" srcOrd="0" destOrd="0" presId="urn:microsoft.com/office/officeart/2005/8/layout/arrow2"/>
    <dgm:cxn modelId="{DA20A919-76E0-42FD-B3CA-73BEB0C0B34E}" type="presOf" srcId="{3325F01E-71F8-40F5-88A5-94F97AFFC2CD}" destId="{C6AB8401-22E2-4A92-9370-4D9B56245BDD}" srcOrd="0" destOrd="0" presId="urn:microsoft.com/office/officeart/2005/8/layout/arrow2"/>
    <dgm:cxn modelId="{45FD23A4-8038-48CC-96D7-326A7421DF81}" srcId="{33CB4CB7-0F78-4722-9F90-238EE3A0C298}" destId="{A983620F-A0AC-434F-BD0D-C321041F0675}" srcOrd="1" destOrd="0" parTransId="{80B7866B-DD28-48B4-B5E1-C10AD12AE1D0}" sibTransId="{3209ABA2-1A6F-428F-A50D-5E32A3625514}"/>
    <dgm:cxn modelId="{B2A32603-665B-4676-BC19-7A16D155BF56}" srcId="{33CB4CB7-0F78-4722-9F90-238EE3A0C298}" destId="{5BB341CA-0E01-496C-9163-63EA5405200B}" srcOrd="2" destOrd="0" parTransId="{2D2F5FD2-F20E-4B96-B3E0-CB3782B87C30}" sibTransId="{8F2B47B8-5501-4A29-A48C-131908ACE2D0}"/>
    <dgm:cxn modelId="{61885764-A45D-4809-B5DC-5A8962EDA5FD}" type="presParOf" srcId="{9EFB1EE8-3F5D-4D8D-B513-3FB01B6EAE82}" destId="{D1BFD87B-7647-4700-80E8-E686494F348B}" srcOrd="0" destOrd="0" presId="urn:microsoft.com/office/officeart/2005/8/layout/arrow2"/>
    <dgm:cxn modelId="{D1FC62AB-31C0-4E9B-AC20-DC771EBE4473}" type="presParOf" srcId="{9EFB1EE8-3F5D-4D8D-B513-3FB01B6EAE82}" destId="{78B10ED2-885A-4C0C-B4FE-8B269DD2D7AD}" srcOrd="1" destOrd="0" presId="urn:microsoft.com/office/officeart/2005/8/layout/arrow2"/>
    <dgm:cxn modelId="{9B20EB26-D12F-4B28-AB7D-283D4BE95E78}" type="presParOf" srcId="{78B10ED2-885A-4C0C-B4FE-8B269DD2D7AD}" destId="{A5FA7121-46C2-481D-B832-DC5DA2F3E304}" srcOrd="0" destOrd="0" presId="urn:microsoft.com/office/officeart/2005/8/layout/arrow2"/>
    <dgm:cxn modelId="{72CE0DD2-4F77-401D-A853-E7C2AA30B856}" type="presParOf" srcId="{78B10ED2-885A-4C0C-B4FE-8B269DD2D7AD}" destId="{C6AB8401-22E2-4A92-9370-4D9B56245BDD}" srcOrd="1" destOrd="0" presId="urn:microsoft.com/office/officeart/2005/8/layout/arrow2"/>
    <dgm:cxn modelId="{9BC5712D-65F1-40BF-812D-A72169C5F607}" type="presParOf" srcId="{78B10ED2-885A-4C0C-B4FE-8B269DD2D7AD}" destId="{CC796859-DC5B-401A-9A8F-FF6295DFCC55}" srcOrd="2" destOrd="0" presId="urn:microsoft.com/office/officeart/2005/8/layout/arrow2"/>
    <dgm:cxn modelId="{E8DEB541-DC6B-412F-8EDF-D4835E46A63B}" type="presParOf" srcId="{78B10ED2-885A-4C0C-B4FE-8B269DD2D7AD}" destId="{A64742F4-F5D0-4534-99E9-903405C78B45}" srcOrd="3" destOrd="0" presId="urn:microsoft.com/office/officeart/2005/8/layout/arrow2"/>
    <dgm:cxn modelId="{EA5985C4-9C05-4026-9236-2915E7A8CB69}" type="presParOf" srcId="{78B10ED2-885A-4C0C-B4FE-8B269DD2D7AD}" destId="{1A50CC84-C3E6-422C-BA5B-72119B0E4C2C}" srcOrd="4" destOrd="0" presId="urn:microsoft.com/office/officeart/2005/8/layout/arrow2"/>
    <dgm:cxn modelId="{3EA7C883-54B9-494E-982A-B466C4549994}" type="presParOf" srcId="{78B10ED2-885A-4C0C-B4FE-8B269DD2D7AD}" destId="{B0172D6D-ECE8-4D57-A463-FA329A54028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BFD87B-7647-4700-80E8-E686494F348B}">
      <dsp:nvSpPr>
        <dsp:cNvPr id="0" name=""/>
        <dsp:cNvSpPr/>
      </dsp:nvSpPr>
      <dsp:spPr>
        <a:xfrm>
          <a:off x="0" y="971949"/>
          <a:ext cx="5976663" cy="373541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A7121-46C2-481D-B832-DC5DA2F3E304}">
      <dsp:nvSpPr>
        <dsp:cNvPr id="0" name=""/>
        <dsp:cNvSpPr/>
      </dsp:nvSpPr>
      <dsp:spPr>
        <a:xfrm>
          <a:off x="759036" y="3550133"/>
          <a:ext cx="155393" cy="15539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B8401-22E2-4A92-9370-4D9B56245BDD}">
      <dsp:nvSpPr>
        <dsp:cNvPr id="0" name=""/>
        <dsp:cNvSpPr/>
      </dsp:nvSpPr>
      <dsp:spPr>
        <a:xfrm>
          <a:off x="625167" y="3627830"/>
          <a:ext cx="1815692" cy="1079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34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Международные исследования</a:t>
          </a:r>
        </a:p>
      </dsp:txBody>
      <dsp:txXfrm>
        <a:off x="625167" y="3627830"/>
        <a:ext cx="1815692" cy="1079534"/>
      </dsp:txXfrm>
    </dsp:sp>
    <dsp:sp modelId="{CC796859-DC5B-401A-9A8F-FF6295DFCC55}">
      <dsp:nvSpPr>
        <dsp:cNvPr id="0" name=""/>
        <dsp:cNvSpPr/>
      </dsp:nvSpPr>
      <dsp:spPr>
        <a:xfrm>
          <a:off x="2130680" y="2534847"/>
          <a:ext cx="280903" cy="28090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742F4-F5D0-4534-99E9-903405C78B45}">
      <dsp:nvSpPr>
        <dsp:cNvPr id="0" name=""/>
        <dsp:cNvSpPr/>
      </dsp:nvSpPr>
      <dsp:spPr>
        <a:xfrm>
          <a:off x="2035603" y="2846734"/>
          <a:ext cx="1905456" cy="805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45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Международные исследования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 + ЕГЭ </a:t>
          </a:r>
          <a:endParaRPr lang="ru-RU" sz="1600" b="1" kern="1200" dirty="0"/>
        </a:p>
      </dsp:txBody>
      <dsp:txXfrm>
        <a:off x="2035603" y="2846734"/>
        <a:ext cx="1905456" cy="805124"/>
      </dsp:txXfrm>
    </dsp:sp>
    <dsp:sp modelId="{1A50CC84-C3E6-422C-BA5B-72119B0E4C2C}">
      <dsp:nvSpPr>
        <dsp:cNvPr id="0" name=""/>
        <dsp:cNvSpPr/>
      </dsp:nvSpPr>
      <dsp:spPr>
        <a:xfrm>
          <a:off x="3780239" y="1917009"/>
          <a:ext cx="388483" cy="38848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72D6D-ECE8-4D57-A463-FA329A540284}">
      <dsp:nvSpPr>
        <dsp:cNvPr id="0" name=""/>
        <dsp:cNvSpPr/>
      </dsp:nvSpPr>
      <dsp:spPr>
        <a:xfrm>
          <a:off x="3656353" y="2775298"/>
          <a:ext cx="2070655" cy="31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84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Международные исследования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+  ЕГЭ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+  </a:t>
          </a:r>
          <a:r>
            <a:rPr lang="ru-RU" sz="1600" b="1" kern="1200" dirty="0" smtClean="0">
              <a:solidFill>
                <a:srgbClr val="FF0000"/>
              </a:solidFill>
            </a:rPr>
            <a:t>мониторинговые исследования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 + </a:t>
          </a:r>
          <a:r>
            <a:rPr lang="ru-RU" sz="1600" b="1" kern="1200" dirty="0" err="1" smtClean="0">
              <a:solidFill>
                <a:srgbClr val="FF0000"/>
              </a:solidFill>
            </a:rPr>
            <a:t>внутришкольное</a:t>
          </a:r>
          <a:r>
            <a:rPr lang="ru-RU" sz="1600" b="1" kern="1200" dirty="0" smtClean="0">
              <a:solidFill>
                <a:srgbClr val="FF0000"/>
              </a:solidFill>
            </a:rPr>
            <a:t> оценивание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3656353" y="2775298"/>
        <a:ext cx="2070655" cy="312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ADB1B-26E4-4554-9A14-52B625DD4646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DB49E-A405-46FB-AC84-1F4F0E0887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627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D0AD-91CD-4B29-9DC9-1CBF472F4B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D8A83-390E-4580-8FF9-A14542351B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D0AD-91CD-4B29-9DC9-1CBF472F4B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D94C8-4208-4A64-A912-E2A2D2A197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A2CF23-D380-4845-BC12-179C5902372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Оценка качества образования в России: национальные вызовы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Вице-президент РАО</a:t>
            </a:r>
          </a:p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</a:t>
            </a:r>
            <a:r>
              <a:rPr lang="ru-RU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Болотов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В.А.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868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Международная конференция</a:t>
            </a:r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b="1" i="1" dirty="0"/>
              <a:t>«Российское образование в зеркале международных сравнительных исследований» </a:t>
            </a:r>
            <a:endParaRPr lang="ru-RU" dirty="0"/>
          </a:p>
          <a:p>
            <a:pPr algn="ctr"/>
            <a:r>
              <a:rPr lang="ru-RU" b="1" dirty="0"/>
              <a:t>19-20 июня 2013 года, Москва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906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0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4638"/>
            <a:ext cx="9036496" cy="11049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           Исследовательские проекты в ОКО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604797"/>
            <a:ext cx="88924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3200" dirty="0" smtClean="0"/>
              <a:t>Дополнительные  по отношению к международным мониторингам </a:t>
            </a:r>
            <a:r>
              <a:rPr lang="ru-RU" sz="3200" dirty="0" err="1" smtClean="0"/>
              <a:t>страновые</a:t>
            </a:r>
            <a:r>
              <a:rPr lang="ru-RU" sz="3200" dirty="0" smtClean="0"/>
              <a:t> исследования.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Разработка масштабируемых технологий оценки индивидуального прогресса учащихся. 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Оценка качества общего образования по новым школьным стандартам </a:t>
            </a:r>
          </a:p>
        </p:txBody>
      </p:sp>
    </p:spTree>
    <p:extLst>
      <p:ext uri="{BB962C8B-B14F-4D97-AF65-F5344CB8AC3E}">
        <p14:creationId xmlns="" xmlns:p14="http://schemas.microsoft.com/office/powerpoint/2010/main" val="40910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0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4638"/>
            <a:ext cx="9036496" cy="11049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             Приоритетные задачи в сфере ОКО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  <a:r>
              <a:rPr lang="ru-RU" sz="2800" dirty="0" smtClean="0">
                <a:solidFill>
                  <a:schemeClr val="bg1"/>
                </a:solidFill>
              </a:rPr>
              <a:t> КАДРЫ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07504" y="1604796"/>
            <a:ext cx="8892480" cy="513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Подготовка </a:t>
            </a:r>
            <a:r>
              <a:rPr lang="ru-RU" sz="2800" dirty="0" err="1" smtClean="0"/>
              <a:t>тестологов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(в рамках программ профессионального или дополнительного профессионального образования).</a:t>
            </a:r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Обучение учителей пользованию             стандартизированными методиками оценки </a:t>
            </a:r>
            <a:r>
              <a:rPr lang="ru-RU" sz="2800" dirty="0">
                <a:solidFill>
                  <a:srgbClr val="FF0000"/>
                </a:solidFill>
              </a:rPr>
              <a:t>(в </a:t>
            </a:r>
            <a:r>
              <a:rPr lang="ru-RU" sz="2800" dirty="0" smtClean="0">
                <a:solidFill>
                  <a:srgbClr val="FF0000"/>
                </a:solidFill>
              </a:rPr>
              <a:t>рамках программ/модулей системы повышения квалификации).</a:t>
            </a:r>
            <a:r>
              <a:rPr lang="ru-RU" sz="2800" dirty="0" smtClean="0"/>
              <a:t> 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Обучение организаторов образования навыкам интерпретации и использования результатов оценивания </a:t>
            </a:r>
            <a:r>
              <a:rPr lang="ru-RU" sz="2800" dirty="0" smtClean="0">
                <a:solidFill>
                  <a:srgbClr val="FF0000"/>
                </a:solidFill>
              </a:rPr>
              <a:t>(в краткосрочных формах без отрыва от рабочего места).</a:t>
            </a:r>
          </a:p>
        </p:txBody>
      </p:sp>
    </p:spTree>
    <p:extLst>
      <p:ext uri="{BB962C8B-B14F-4D97-AF65-F5344CB8AC3E}">
        <p14:creationId xmlns="" xmlns:p14="http://schemas.microsoft.com/office/powerpoint/2010/main" val="8140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14" y="164638"/>
            <a:ext cx="9217024" cy="1104900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Приоритетные задачи в сфере ОКО. </a:t>
            </a:r>
            <a:r>
              <a:rPr lang="ru-RU" sz="3200" dirty="0" smtClean="0">
                <a:solidFill>
                  <a:schemeClr val="bg1"/>
                </a:solidFill>
              </a:rPr>
              <a:t>ИНСТРУМЕНТЫ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604797"/>
            <a:ext cx="9036496" cy="525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Введение мониторингов учебных достижений и социализации.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Особое </a:t>
            </a:r>
            <a:r>
              <a:rPr lang="ru-RU" sz="3200" dirty="0">
                <a:cs typeface="Calibri" pitchFamily="34" charset="0"/>
              </a:rPr>
              <a:t>внимание к методикам </a:t>
            </a:r>
            <a:r>
              <a:rPr lang="ru-RU" sz="3200" dirty="0" err="1">
                <a:cs typeface="Calibri" pitchFamily="34" charset="0"/>
              </a:rPr>
              <a:t>внутриклассного</a:t>
            </a:r>
            <a:r>
              <a:rPr lang="ru-RU" sz="3200" dirty="0">
                <a:cs typeface="Calibri" pitchFamily="34" charset="0"/>
              </a:rPr>
              <a:t> и </a:t>
            </a:r>
            <a:r>
              <a:rPr lang="ru-RU" sz="3200" dirty="0" err="1">
                <a:cs typeface="Calibri" pitchFamily="34" charset="0"/>
              </a:rPr>
              <a:t>внутришкольного</a:t>
            </a:r>
            <a:r>
              <a:rPr lang="ru-RU" sz="3200" dirty="0">
                <a:cs typeface="Calibri" pitchFamily="34" charset="0"/>
              </a:rPr>
              <a:t> оценивания.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Измерители и банки заданий.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89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64638"/>
            <a:ext cx="9036496" cy="1104900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Приоритетные задачи в сфере ОКО. </a:t>
            </a:r>
            <a:r>
              <a:rPr lang="ru-RU" sz="3200" dirty="0" smtClean="0">
                <a:solidFill>
                  <a:schemeClr val="bg1"/>
                </a:solidFill>
              </a:rPr>
              <a:t>АНАЛИТИКА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604797"/>
            <a:ext cx="9036496" cy="525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dirty="0" smtClean="0">
                <a:cs typeface="Calibri" pitchFamily="34" charset="0"/>
              </a:rPr>
              <a:t>Введение корректных методик анализа и интерпретации результатов </a:t>
            </a:r>
            <a:r>
              <a:rPr lang="ru-RU" sz="3200" dirty="0" smtClean="0">
                <a:cs typeface="Calibri" pitchFamily="34" charset="0"/>
              </a:rPr>
              <a:t>– динамическая </a:t>
            </a:r>
            <a:r>
              <a:rPr lang="ru-RU" sz="3200" dirty="0" smtClean="0">
                <a:cs typeface="Calibri" pitchFamily="34" charset="0"/>
              </a:rPr>
              <a:t>оценка, индивидуальный прогресс, кластерный анализ результатов, работа с контекстной информацией.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dirty="0" smtClean="0">
                <a:cs typeface="Calibri" pitchFamily="34" charset="0"/>
              </a:rPr>
              <a:t>Разработка аналитических материалов и информационных продуктов по итогам проведения ОКО, ориентированных на различные целевые группы.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dirty="0" smtClean="0">
                <a:cs typeface="Calibri" pitchFamily="34" charset="0"/>
              </a:rPr>
              <a:t>Разработка управленческих решений (рекомендации, учёт рисков).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4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66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211667"/>
            <a:ext cx="8208143" cy="11049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ВАШИ ВОПРОСЫ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4102100"/>
            <a:ext cx="8229600" cy="202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9" name="Picture 2" descr="http://t3.gstatic.com/images?q=tbn:ANd9GcQCvmbVrfV6DW16xipvS5uaHAhzjJ_HacEbHMqtwgH_6jBvk2H8Mw&amp;t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21" y="2358840"/>
            <a:ext cx="2085975" cy="292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610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4638"/>
            <a:ext cx="8496176" cy="1104900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bg1"/>
                </a:solidFill>
              </a:rPr>
              <a:t>Участие России в Международных сравнительных исследованиях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639821"/>
            <a:ext cx="4267200" cy="495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Международная Ассоциация по оценке образовательных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достижений – </a:t>
            </a: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IEA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TIMSS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(1995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1999, 2003, 2007,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2008,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 годы)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PIRLS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2001, 2006, 2011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годы)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 smtClean="0">
                <a:latin typeface="Times New Roman" pitchFamily="18" charset="0"/>
              </a:rPr>
              <a:t>CIVIC</a:t>
            </a:r>
            <a:r>
              <a:rPr lang="ru-RU" sz="2200" b="1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(1999</a:t>
            </a:r>
            <a:r>
              <a:rPr lang="en-US" sz="2200" dirty="0">
                <a:latin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</a:rPr>
              <a:t>2000</a:t>
            </a:r>
            <a:r>
              <a:rPr lang="ru-RU" sz="2200" dirty="0" smtClean="0">
                <a:latin typeface="Times New Roman" pitchFamily="18" charset="0"/>
              </a:rPr>
              <a:t> годы)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ICCS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(200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9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годы)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TEDS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(2008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ICILS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(2013)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5076057" y="1796819"/>
            <a:ext cx="3798887" cy="422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Организация экономического сотрудничества и развития –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OECD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PISA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(2000, 2003, 2006, 2009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2012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годы)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TALIS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(2008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4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5101"/>
            <a:ext cx="8820026" cy="1104900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Использование результатов международных сравнительных исследований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891" y="1412776"/>
            <a:ext cx="9119169" cy="531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C00000"/>
              </a:solidFill>
              <a:latin typeface="+mn-lt"/>
              <a:cs typeface="+mn-cs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  <a:cs typeface="+mn-cs"/>
              </a:rPr>
              <a:t>ИСПОЛЬЗОВАНИЕ РЕЗУЛЬТАТОВ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Введение образовательных стандартов нового поколения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Создание новых учебников</a:t>
            </a:r>
            <a:endParaRPr lang="ru-RU" sz="2400" dirty="0">
              <a:latin typeface="+mn-lt"/>
              <a:cs typeface="+mn-c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Обновление программ </a:t>
            </a:r>
            <a:r>
              <a:rPr lang="ru-RU" sz="2400" dirty="0">
                <a:latin typeface="+mn-lt"/>
                <a:cs typeface="+mn-cs"/>
              </a:rPr>
              <a:t>повышения квалификации </a:t>
            </a:r>
            <a:r>
              <a:rPr lang="ru-RU" sz="2400" dirty="0" smtClean="0">
                <a:latin typeface="+mn-lt"/>
                <a:cs typeface="+mn-cs"/>
              </a:rPr>
              <a:t>учителей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Проведение углублённых исследований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Основой</a:t>
            </a:r>
            <a:r>
              <a:rPr lang="ru-RU" sz="2400" dirty="0" smtClean="0"/>
              <a:t> </a:t>
            </a:r>
            <a:r>
              <a:rPr lang="ru-RU" sz="2400" dirty="0"/>
              <a:t>разработки содержания и технологии проведения Единого государственного экзамена (ЕГЭ) и ряда мониторинговых исследований стало: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Опыт участия в международных программах оценки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Опыт проведения Всероссийского централизованного тестирования </a:t>
            </a:r>
            <a:r>
              <a:rPr lang="ru-RU" sz="2400" dirty="0" smtClean="0"/>
              <a:t>(</a:t>
            </a:r>
            <a:r>
              <a:rPr lang="ru-RU" sz="2400" dirty="0"/>
              <a:t>с 1986 г.)</a:t>
            </a:r>
          </a:p>
        </p:txBody>
      </p:sp>
    </p:spTree>
    <p:extLst>
      <p:ext uri="{BB962C8B-B14F-4D97-AF65-F5344CB8AC3E}">
        <p14:creationId xmlns="" xmlns:p14="http://schemas.microsoft.com/office/powerpoint/2010/main" val="4245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464" y="165101"/>
            <a:ext cx="8675687" cy="11049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Введение Единого государственного экзамена</a:t>
            </a:r>
          </a:p>
        </p:txBody>
      </p:sp>
      <p:sp>
        <p:nvSpPr>
          <p:cNvPr id="7172" name="Подзаголовок 2"/>
          <p:cNvSpPr txBox="1">
            <a:spLocks/>
          </p:cNvSpPr>
          <p:nvPr/>
        </p:nvSpPr>
        <p:spPr bwMode="auto">
          <a:xfrm>
            <a:off x="144464" y="1524000"/>
            <a:ext cx="8785225" cy="507365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ru-RU" sz="2800" i="1" dirty="0" smtClean="0"/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endParaRPr lang="ru-RU" sz="2800" i="1" dirty="0" smtClean="0"/>
          </a:p>
          <a:p>
            <a:pPr algn="just" eaLnBrk="1" hangingPunct="1">
              <a:defRPr/>
            </a:pPr>
            <a:endParaRPr lang="ru-RU" sz="2800" dirty="0" smtClean="0"/>
          </a:p>
          <a:p>
            <a:pPr algn="just" eaLnBrk="1" hangingPunct="1">
              <a:defRPr/>
            </a:pPr>
            <a:r>
              <a:rPr lang="ru-RU" sz="2800" i="1" dirty="0" smtClean="0"/>
              <a:t> </a:t>
            </a:r>
          </a:p>
          <a:p>
            <a:pPr algn="just" eaLnBrk="1" hangingPunct="1">
              <a:defRPr/>
            </a:pPr>
            <a:endParaRPr lang="ru-RU" sz="28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2675976"/>
              </p:ext>
            </p:extLst>
          </p:nvPr>
        </p:nvGraphicFramePr>
        <p:xfrm>
          <a:off x="179512" y="2487333"/>
          <a:ext cx="8496944" cy="4426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2039"/>
                <a:gridCol w="1890689"/>
                <a:gridCol w="1944216"/>
              </a:tblGrid>
              <a:tr h="654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  <a:latin typeface="+mn-lt"/>
                        </a:rPr>
                        <a:t>ГОД</a:t>
                      </a:r>
                      <a:endParaRPr lang="ru-RU" sz="3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</a:rPr>
                        <a:t>2001</a:t>
                      </a:r>
                      <a:endParaRPr lang="ru-RU" sz="3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solidFill>
                            <a:srgbClr val="FFFF00"/>
                          </a:solidFill>
                          <a:effectLst/>
                        </a:rPr>
                        <a:t>2008</a:t>
                      </a:r>
                      <a:endParaRPr lang="ru-RU" sz="37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65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  <a:latin typeface="+mn-lt"/>
                        </a:rPr>
                        <a:t>Кол-во субъектов РФ</a:t>
                      </a:r>
                      <a:endParaRPr lang="ru-RU" sz="3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>
                          <a:effectLst/>
                        </a:rPr>
                        <a:t>5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>
                          <a:effectLst/>
                        </a:rPr>
                        <a:t>84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65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+mn-lt"/>
                        </a:rPr>
                        <a:t>Кол-во предметов</a:t>
                      </a:r>
                      <a:endParaRPr lang="ru-RU" sz="37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>
                          <a:effectLst/>
                        </a:rPr>
                        <a:t>8</a:t>
                      </a:r>
                      <a:endParaRPr lang="ru-RU" sz="3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>
                          <a:effectLst/>
                        </a:rPr>
                        <a:t>13</a:t>
                      </a:r>
                      <a:endParaRPr lang="ru-RU" sz="3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65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  <a:latin typeface="+mn-lt"/>
                        </a:rPr>
                        <a:t>Кол-во ВУЗов (и филиалов</a:t>
                      </a:r>
                      <a:r>
                        <a:rPr lang="ru-RU" sz="3700" dirty="0" smtClean="0">
                          <a:effectLst/>
                          <a:latin typeface="+mn-lt"/>
                        </a:rPr>
                        <a:t>)</a:t>
                      </a:r>
                      <a:endParaRPr lang="ru-RU" sz="3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>
                          <a:effectLst/>
                        </a:rPr>
                        <a:t>16</a:t>
                      </a:r>
                      <a:endParaRPr lang="ru-RU" sz="3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 smtClean="0">
                          <a:effectLst/>
                        </a:rPr>
                        <a:t>1800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1166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Число экзаменов</a:t>
                      </a:r>
                      <a:endParaRPr lang="ru-RU" sz="3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45000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2666000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604797"/>
            <a:ext cx="875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Беспрецедентный по срокам и массовости участия образовательный проект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6220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65101"/>
            <a:ext cx="9036050" cy="1104900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СОДЕРЖАНИЕ И ТЕХНОЛОГИЯ ЕГЭ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561901"/>
            <a:ext cx="8928100" cy="513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  <a:cs typeface="+mn-cs"/>
              </a:rPr>
              <a:t>СТРУКТУРА ТЕСТА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Часть А. Задания с множественным выбором.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Часть В. Задания с кратким ответом.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Часть С. Задания с развёрнутым ответом (рассуждение, эссе, решение задачи и т.п.)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  <a:cs typeface="+mn-cs"/>
              </a:rPr>
              <a:t>ТЕХНОЛОГИЯ</a:t>
            </a:r>
            <a:r>
              <a:rPr lang="ru-RU" sz="2400" dirty="0" smtClean="0">
                <a:latin typeface="+mn-lt"/>
                <a:cs typeface="+mn-cs"/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Ответы на задания </a:t>
            </a:r>
            <a:r>
              <a:rPr lang="ru-RU" sz="2400" dirty="0">
                <a:latin typeface="+mn-lt"/>
                <a:cs typeface="+mn-cs"/>
              </a:rPr>
              <a:t>частей А и В проверяются </a:t>
            </a:r>
            <a:r>
              <a:rPr lang="ru-RU" sz="2400" dirty="0" err="1" smtClean="0">
                <a:latin typeface="+mn-lt"/>
                <a:cs typeface="+mn-cs"/>
              </a:rPr>
              <a:t>автоматизированно</a:t>
            </a:r>
            <a:r>
              <a:rPr lang="ru-RU" sz="2400" dirty="0" smtClean="0">
                <a:latin typeface="+mn-lt"/>
                <a:cs typeface="+mn-cs"/>
              </a:rPr>
              <a:t>, на задания части </a:t>
            </a:r>
            <a:r>
              <a:rPr lang="ru-RU" sz="2400" dirty="0">
                <a:latin typeface="+mn-lt"/>
                <a:cs typeface="+mn-cs"/>
              </a:rPr>
              <a:t>С </a:t>
            </a:r>
            <a:r>
              <a:rPr lang="ru-RU" sz="2400" dirty="0" smtClean="0">
                <a:latin typeface="+mn-lt"/>
                <a:cs typeface="+mn-cs"/>
              </a:rPr>
              <a:t>– экспертами</a:t>
            </a:r>
            <a:r>
              <a:rPr lang="ru-RU" sz="2400" dirty="0">
                <a:latin typeface="+mn-lt"/>
                <a:cs typeface="+mn-cs"/>
              </a:rPr>
              <a:t>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Проверка результатов - до 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cs typeface="+mn-cs"/>
              </a:rPr>
              <a:t>6 дней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dirty="0" smtClean="0">
                <a:latin typeface="+mn-lt"/>
                <a:cs typeface="+mn-cs"/>
              </a:rPr>
              <a:t>на рус. язык и математику, до 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cs typeface="+mn-cs"/>
              </a:rPr>
              <a:t>4 дней </a:t>
            </a:r>
            <a:r>
              <a:rPr lang="ru-RU" sz="2400" dirty="0" smtClean="0">
                <a:latin typeface="+mn-lt"/>
                <a:cs typeface="+mn-cs"/>
              </a:rPr>
              <a:t>на предметы по выбору.</a:t>
            </a:r>
            <a:endParaRPr lang="ru-RU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9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65101"/>
            <a:ext cx="8496300" cy="11049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СЕГОДНЯШНИЕ ВЫЗОВЫ ЕГЭ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57150" y="1490133"/>
            <a:ext cx="9086850" cy="533400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3200" dirty="0" smtClean="0"/>
              <a:t> Неправомерное использование результатов ЕГЭ:</a:t>
            </a:r>
            <a:endParaRPr lang="ru-RU" sz="3200" dirty="0"/>
          </a:p>
          <a:p>
            <a:pPr algn="just">
              <a:buFont typeface="Arial" charset="0"/>
              <a:buChar char="•"/>
            </a:pPr>
            <a:r>
              <a:rPr lang="ru-RU" sz="3200" dirty="0"/>
              <a:t> Рейтинги школ и муниципалитетов</a:t>
            </a:r>
          </a:p>
          <a:p>
            <a:pPr algn="just">
              <a:buFont typeface="Arial" charset="0"/>
              <a:buChar char="•"/>
            </a:pPr>
            <a:r>
              <a:rPr lang="ru-RU" sz="3200" dirty="0"/>
              <a:t> Аттестация педагогов</a:t>
            </a:r>
          </a:p>
          <a:p>
            <a:pPr algn="just">
              <a:buFont typeface="Arial" charset="0"/>
              <a:buChar char="•"/>
            </a:pPr>
            <a:r>
              <a:rPr lang="ru-RU" sz="3200" dirty="0"/>
              <a:t> Оценка деятельности губернаторов</a:t>
            </a:r>
          </a:p>
          <a:p>
            <a:pPr algn="ctr"/>
            <a:r>
              <a:rPr lang="ru-RU" sz="3200" i="1" dirty="0">
                <a:solidFill>
                  <a:srgbClr val="0070C0"/>
                </a:solidFill>
              </a:rPr>
              <a:t>«Наказание невиновных и награждение непричастных</a:t>
            </a:r>
            <a:r>
              <a:rPr lang="ru-RU" sz="3200" i="1" dirty="0" smtClean="0">
                <a:solidFill>
                  <a:srgbClr val="0070C0"/>
                </a:solidFill>
              </a:rPr>
              <a:t>»</a:t>
            </a:r>
          </a:p>
          <a:p>
            <a:pPr algn="ctr"/>
            <a:endParaRPr lang="ru-RU" sz="3200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ИНФОРМАЦИОННАЯ БЕЗОПАСНОСТЬ!!!</a:t>
            </a:r>
            <a:endParaRPr lang="ru-RU" sz="3200" i="1" dirty="0">
              <a:solidFill>
                <a:srgbClr val="FF0000"/>
              </a:solidFill>
            </a:endParaRP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3570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65101"/>
            <a:ext cx="8496300" cy="11049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              ЗАДАЧИ ПО РАЗВИТИЮ ЕГЭ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5364" name="Подзаголовок 2"/>
          <p:cNvSpPr txBox="1">
            <a:spLocks/>
          </p:cNvSpPr>
          <p:nvPr/>
        </p:nvSpPr>
        <p:spPr bwMode="auto">
          <a:xfrm>
            <a:off x="57150" y="1333485"/>
            <a:ext cx="90868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ru-RU" sz="2600" dirty="0" smtClean="0"/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Совершенствование содержания КИМ (ориентация на компетентности).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Введение базового и профильного уровней ЕГЭ по обязательным предметам (математика и </a:t>
            </a:r>
            <a:r>
              <a:rPr lang="ru-RU" sz="2600" dirty="0" smtClean="0">
                <a:latin typeface="+mn-lt"/>
              </a:rPr>
              <a:t>русский язык).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Определение реальной роли  </a:t>
            </a:r>
            <a:r>
              <a:rPr lang="ru-RU" sz="2600" dirty="0">
                <a:solidFill>
                  <a:srgbClr val="0070C0"/>
                </a:solidFill>
                <a:latin typeface="+mn-lt"/>
              </a:rPr>
              <a:t>ЕГЭ в оценке работы учителей и эффективности деятельности образовательных учреждений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pPr algn="just">
              <a:buFont typeface="Arial" charset="0"/>
              <a:buChar char="•"/>
            </a:pPr>
            <a:endParaRPr lang="ru-RU" sz="2600" dirty="0">
              <a:solidFill>
                <a:srgbClr val="00B0F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solidFill>
                  <a:srgbClr val="FF0000"/>
                </a:solidFill>
              </a:rPr>
              <a:t>Повышение </a:t>
            </a:r>
            <a:r>
              <a:rPr lang="ru-RU" sz="2600" dirty="0">
                <a:solidFill>
                  <a:srgbClr val="FF0000"/>
                </a:solidFill>
              </a:rPr>
              <a:t>информационной безопасности процедуры </a:t>
            </a:r>
            <a:r>
              <a:rPr lang="ru-RU" sz="2600" dirty="0" smtClean="0">
                <a:solidFill>
                  <a:srgbClr val="FF0000"/>
                </a:solidFill>
              </a:rPr>
              <a:t>экзамена (видеонаблюдение, «</a:t>
            </a:r>
            <a:r>
              <a:rPr lang="ru-RU" sz="2600" dirty="0" err="1" smtClean="0">
                <a:solidFill>
                  <a:srgbClr val="FF0000"/>
                </a:solidFill>
              </a:rPr>
              <a:t>глушилки</a:t>
            </a:r>
            <a:r>
              <a:rPr lang="ru-RU" sz="2600" dirty="0" smtClean="0">
                <a:solidFill>
                  <a:srgbClr val="FF0000"/>
                </a:solidFill>
              </a:rPr>
              <a:t>», постоянное совершенствование защиты баз данных ЕГЭ и т.д.).</a:t>
            </a:r>
            <a:endParaRPr lang="ru-RU" sz="2600" dirty="0">
              <a:solidFill>
                <a:srgbClr val="FF0000"/>
              </a:solidFill>
            </a:endParaRPr>
          </a:p>
          <a:p>
            <a:pPr algn="just"/>
            <a:endParaRPr lang="ru-RU" sz="2600" b="1" dirty="0"/>
          </a:p>
          <a:p>
            <a:pPr algn="just"/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29454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4638"/>
            <a:ext cx="8496176" cy="1104900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РАЗВИТИЕ СИСТЕМЫ ОЦЕНКИ КАЧЕСТВА ОБРАЗОВАНИЯ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314395069"/>
              </p:ext>
            </p:extLst>
          </p:nvPr>
        </p:nvGraphicFramePr>
        <p:xfrm>
          <a:off x="3059832" y="1225211"/>
          <a:ext cx="5976664" cy="5679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2180862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Закон «Об образовании»</a:t>
            </a:r>
          </a:p>
          <a:p>
            <a:pPr>
              <a:buFont typeface="Arial" pitchFamily="34" charset="0"/>
              <a:buChar char="•"/>
            </a:pP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Федеральная целевая программа развития образования</a:t>
            </a:r>
          </a:p>
          <a:p>
            <a:pPr>
              <a:buFont typeface="Arial" pitchFamily="34" charset="0"/>
              <a:buChar char="•"/>
            </a:pP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Государственная программа      «Развитие образования» на 2013-2020 гг.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71612"/>
            <a:ext cx="9144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Система ОКО в ключевых правительственных документах:</a:t>
            </a:r>
          </a:p>
        </p:txBody>
      </p:sp>
    </p:spTree>
    <p:extLst>
      <p:ext uri="{BB962C8B-B14F-4D97-AF65-F5344CB8AC3E}">
        <p14:creationId xmlns="" xmlns:p14="http://schemas.microsoft.com/office/powerpoint/2010/main" val="42352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0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4638"/>
            <a:ext cx="9036496" cy="11049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Гос. политика: приоритеты в сфере </a:t>
            </a:r>
            <a:r>
              <a:rPr lang="ru-RU" sz="2800" dirty="0">
                <a:solidFill>
                  <a:schemeClr val="bg1"/>
                </a:solidFill>
              </a:rPr>
              <a:t>ОКО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Госпрограмма «Развитие образования» на 2013-2020 гг.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604797"/>
            <a:ext cx="88924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3200" dirty="0" smtClean="0"/>
              <a:t>«Формирование </a:t>
            </a:r>
            <a:r>
              <a:rPr lang="ru-RU" sz="3200" dirty="0"/>
              <a:t>современной и сбалансированной общероссийской системы оценки качества образования, включающей в себя не только </a:t>
            </a:r>
            <a:r>
              <a:rPr lang="ru-RU" sz="3200" b="1" dirty="0"/>
              <a:t>национальные экзамены</a:t>
            </a:r>
            <a:r>
              <a:rPr lang="ru-RU" sz="3200" dirty="0"/>
              <a:t>, но, прежде всего, </a:t>
            </a:r>
            <a:r>
              <a:rPr lang="ru-RU" sz="3200" b="1" i="1" dirty="0" smtClean="0"/>
              <a:t>мониторинговые </a:t>
            </a:r>
            <a:r>
              <a:rPr lang="ru-RU" sz="3200" b="1" i="1" dirty="0"/>
              <a:t>обследования обучения и социализации</a:t>
            </a:r>
            <a:r>
              <a:rPr lang="ru-RU" sz="3200" dirty="0"/>
              <a:t>, </a:t>
            </a:r>
            <a:r>
              <a:rPr lang="ru-RU" sz="3200" b="1" i="1" dirty="0"/>
              <a:t>процедуры оценки результатов обучения на уровне </a:t>
            </a:r>
            <a:r>
              <a:rPr lang="ru-RU" sz="3200" b="1" i="1" dirty="0" smtClean="0"/>
              <a:t>школы</a:t>
            </a:r>
            <a:r>
              <a:rPr lang="ru-RU" sz="3200" dirty="0" smtClean="0"/>
              <a:t>».</a:t>
            </a:r>
            <a:endParaRPr lang="ru-RU" sz="3200" dirty="0" smtClean="0"/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5092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664</Words>
  <Application>Microsoft Office PowerPoint</Application>
  <PresentationFormat>Экран (4:3)</PresentationFormat>
  <Paragraphs>127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Оценка качества образования в России: национальные вызовы</vt:lpstr>
      <vt:lpstr>Участие России в Международных сравнительных исследованиях</vt:lpstr>
      <vt:lpstr>Использование результатов международных сравнительных исследований</vt:lpstr>
      <vt:lpstr>Введение Единого государственного экзамена</vt:lpstr>
      <vt:lpstr>СОДЕРЖАНИЕ И ТЕХНОЛОГИЯ ЕГЭ</vt:lpstr>
      <vt:lpstr>СЕГОДНЯШНИЕ ВЫЗОВЫ ЕГЭ</vt:lpstr>
      <vt:lpstr>              ЗАДАЧИ ПО РАЗВИТИЮ ЕГЭ</vt:lpstr>
      <vt:lpstr>РАЗВИТИЕ СИСТЕМЫ ОЦЕНКИ КАЧЕСТВА ОБРАЗОВАНИЯ</vt:lpstr>
      <vt:lpstr>Гос. политика: приоритеты в сфере ОКО Госпрограмма «Развитие образования» на 2013-2020 гг.</vt:lpstr>
      <vt:lpstr>            Исследовательские проекты в ОКО</vt:lpstr>
      <vt:lpstr>              Приоритетные задачи в сфере ОКО. КАДРЫ</vt:lpstr>
      <vt:lpstr>Приоритетные задачи в сфере ОКО. ИНСТРУМЕНТЫ</vt:lpstr>
      <vt:lpstr>Приоритетные задачи в сфере ОКО. АНАЛИТИКА</vt:lpstr>
      <vt:lpstr>ВАШИ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образования в России: национальные вызовы</dc:title>
  <dc:creator>Виктор</dc:creator>
  <cp:lastModifiedBy>WS_N</cp:lastModifiedBy>
  <cp:revision>27</cp:revision>
  <dcterms:created xsi:type="dcterms:W3CDTF">2013-06-15T06:49:56Z</dcterms:created>
  <dcterms:modified xsi:type="dcterms:W3CDTF">2013-06-25T10:59:57Z</dcterms:modified>
</cp:coreProperties>
</file>