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colors8.xml" ContentType="application/vnd.openxmlformats-officedocument.drawingml.diagramColors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charts/chart3.xml" ContentType="application/vnd.openxmlformats-officedocument.drawingml.chart+xml"/>
  <Default Extension="xlsx" ContentType="application/vnd.openxmlformats-officedocument.spreadsheetml.sheet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theme/themeOverride2.xml" ContentType="application/vnd.openxmlformats-officedocument.themeOverride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charts/chart6.xml" ContentType="application/vnd.openxmlformats-officedocument.drawingml.chart+xml"/>
  <Override PartName="/ppt/charts/chart10.xml" ContentType="application/vnd.openxmlformats-officedocument.drawingml.chart+xml"/>
  <Default Extension="vml" ContentType="application/vnd.openxmlformats-officedocument.vmlDrawing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charts/chart4.xml" ContentType="application/vnd.openxmlformats-officedocument.drawingml.chart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wmf" ContentType="image/x-wmf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charts/chart5.xml" ContentType="application/vnd.openxmlformats-officedocument.drawingml.chart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5"/>
  </p:notesMasterIdLst>
  <p:handoutMasterIdLst>
    <p:handoutMasterId r:id="rId36"/>
  </p:handoutMasterIdLst>
  <p:sldIdLst>
    <p:sldId id="256" r:id="rId3"/>
    <p:sldId id="313" r:id="rId4"/>
    <p:sldId id="257" r:id="rId5"/>
    <p:sldId id="275" r:id="rId6"/>
    <p:sldId id="276" r:id="rId7"/>
    <p:sldId id="274" r:id="rId8"/>
    <p:sldId id="259" r:id="rId9"/>
    <p:sldId id="273" r:id="rId10"/>
    <p:sldId id="290" r:id="rId11"/>
    <p:sldId id="262" r:id="rId12"/>
    <p:sldId id="263" r:id="rId13"/>
    <p:sldId id="311" r:id="rId14"/>
    <p:sldId id="291" r:id="rId15"/>
    <p:sldId id="330" r:id="rId16"/>
    <p:sldId id="264" r:id="rId17"/>
    <p:sldId id="265" r:id="rId18"/>
    <p:sldId id="301" r:id="rId19"/>
    <p:sldId id="333" r:id="rId20"/>
    <p:sldId id="334" r:id="rId21"/>
    <p:sldId id="266" r:id="rId22"/>
    <p:sldId id="331" r:id="rId23"/>
    <p:sldId id="332" r:id="rId24"/>
    <p:sldId id="267" r:id="rId25"/>
    <p:sldId id="268" r:id="rId26"/>
    <p:sldId id="277" r:id="rId27"/>
    <p:sldId id="270" r:id="rId28"/>
    <p:sldId id="306" r:id="rId29"/>
    <p:sldId id="335" r:id="rId30"/>
    <p:sldId id="314" r:id="rId31"/>
    <p:sldId id="316" r:id="rId32"/>
    <p:sldId id="340" r:id="rId33"/>
    <p:sldId id="271" r:id="rId34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DF4"/>
    <a:srgbClr val="FF3300"/>
    <a:srgbClr val="EFF3EA"/>
    <a:srgbClr val="000066"/>
    <a:srgbClr val="003300"/>
    <a:srgbClr val="769535"/>
    <a:srgbClr val="769532"/>
    <a:srgbClr val="0033CC"/>
    <a:srgbClr val="003366"/>
    <a:srgbClr val="99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0" autoAdjust="0"/>
    <p:restoredTop sz="93514" autoAdjust="0"/>
  </p:normalViewPr>
  <p:slideViewPr>
    <p:cSldViewPr showGuides="1"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  <p:guide pos="144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F:\!!!&#1056;&#1040;&#1041;&#1054;&#1058;&#1040;\&#1054;&#1050;&#1054;%20&#1053;&#1064;\&#1042;&#1099;&#1089;&#1090;&#1091;&#1087;&#1083;&#1077;&#1085;&#1080;&#1077;_&#1050;&#1086;&#1074;&#1072;&#1083;&#1077;&#1074;&#1072;&#1043;&#1057;\&#1052;&#1077;&#1078;&#1076;&#1091;&#1085;&#1072;&#1088;&#1086;&#1076;&#1085;&#1099;&#1077;.xls" TargetMode="External"/><Relationship Id="rId1" Type="http://schemas.openxmlformats.org/officeDocument/2006/relationships/themeOverride" Target="../theme/themeOverride2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_&#1056;&#1040;&#1041;&#1054;&#1058;&#1040;\1_&#1058;&#1045;&#1050;&#1059;&#1065;&#1040;&#1071;%20&#1056;&#1040;&#1041;&#1054;&#1058;&#1040;\00_&#1050;&#1086;&#1074;&#1072;&#1083;&#1077;&#1074;&#1072;_&#1090;&#1077;&#1085;&#1076;&#1077;&#1088;\&#1059;&#1095;&#1077;&#1073;&#1085;&#1080;&#1082;&#1080;\TIMSS\&#1059;&#1095;&#1077;&#1073;&#1085;&#1080;&#1082;&#1080;_&#1058;IMSS_PIRL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F:\!!!&#1056;&#1040;&#1041;&#1054;&#1058;&#1040;\&#1054;&#1050;&#1054;%20&#1053;&#1064;\&#1042;&#1099;&#1089;&#1090;&#1091;&#1087;&#1083;&#1077;&#1085;&#1080;&#1077;_&#1050;&#1086;&#1074;&#1072;&#1083;&#1077;&#1074;&#1072;&#1043;&#1057;\&#1052;&#1077;&#1078;&#1076;&#1091;&#1085;&#1072;&#1088;&#1086;&#1076;&#1085;&#1099;&#1077;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/>
      <c:barChart>
        <c:barDir val="col"/>
        <c:grouping val="clustered"/>
        <c:varyColors val="1"/>
        <c:ser>
          <c:idx val="0"/>
          <c:order val="0"/>
          <c:dPt>
            <c:idx val="0"/>
            <c:spPr>
              <a:solidFill>
                <a:srgbClr val="FF1301"/>
              </a:solidFill>
            </c:spPr>
          </c:dPt>
          <c:dPt>
            <c:idx val="1"/>
            <c:spPr>
              <a:solidFill>
                <a:srgbClr val="0033CC"/>
              </a:solidFill>
            </c:spPr>
          </c:dPt>
          <c:dLbls>
            <c:dLbl>
              <c:idx val="0"/>
              <c:layout>
                <c:manualLayout>
                  <c:x val="1.554519073560993E-17"/>
                  <c:y val="0.18320610687023137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 Black" pitchFamily="34" charset="0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-1.3566868638527551E-2"/>
                  <c:y val="0.17832942637895455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 Black" pitchFamily="34" charset="0"/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5.7472246673447025E-3"/>
                  <c:y val="0.20695477950752394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 Black" pitchFamily="34" charset="0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>
                    <a:latin typeface="Arial Black" pitchFamily="34" charset="0"/>
                  </a:defRPr>
                </a:pPr>
                <a:endParaRPr lang="ru-RU"/>
              </a:p>
            </c:txPr>
            <c:showVal val="1"/>
          </c:dLbls>
          <c:val>
            <c:numRef>
              <c:f>Уровни4кл!$B$3:$B$5</c:f>
              <c:numCache>
                <c:formatCode>0%</c:formatCode>
                <c:ptCount val="3"/>
                <c:pt idx="0">
                  <c:v>0.19000000000000061</c:v>
                </c:pt>
                <c:pt idx="1">
                  <c:v>0.13</c:v>
                </c:pt>
                <c:pt idx="2">
                  <c:v>0.16000000000000061</c:v>
                </c:pt>
              </c:numCache>
            </c:numRef>
          </c:val>
        </c:ser>
        <c:gapWidth val="60"/>
        <c:axId val="80022144"/>
        <c:axId val="80032128"/>
      </c:barChart>
      <c:catAx>
        <c:axId val="80022144"/>
        <c:scaling>
          <c:orientation val="minMax"/>
        </c:scaling>
        <c:delete val="1"/>
        <c:axPos val="b"/>
        <c:tickLblPos val="none"/>
        <c:crossAx val="80032128"/>
        <c:crosses val="autoZero"/>
        <c:auto val="1"/>
        <c:lblAlgn val="ctr"/>
        <c:lblOffset val="100"/>
      </c:catAx>
      <c:valAx>
        <c:axId val="80032128"/>
        <c:scaling>
          <c:orientation val="minMax"/>
          <c:max val="0.60000000000000064"/>
        </c:scaling>
        <c:axPos val="l"/>
        <c:majorGridlines>
          <c:spPr>
            <a:ln>
              <a:solidFill>
                <a:sysClr val="window" lastClr="FFFFFF">
                  <a:alpha val="0"/>
                </a:sysClr>
              </a:solidFill>
            </a:ln>
          </c:spPr>
        </c:majorGridlines>
        <c:numFmt formatCode="0%" sourceLinked="1"/>
        <c:majorTickMark val="none"/>
        <c:tickLblPos val="none"/>
        <c:spPr>
          <a:ln>
            <a:noFill/>
          </a:ln>
        </c:spPr>
        <c:crossAx val="80022144"/>
        <c:crosses val="autoZero"/>
        <c:crossBetween val="between"/>
      </c:valAx>
      <c:spPr>
        <a:noFill/>
        <a:ln>
          <a:noFill/>
        </a:ln>
      </c:spPr>
    </c:plotArea>
    <c:plotVisOnly val="1"/>
  </c:chart>
  <c:spPr>
    <a:noFill/>
    <a:ln>
      <a:noFill/>
    </a:ln>
  </c:sp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5510528225772557"/>
          <c:y val="9.1420413990007166E-2"/>
          <c:w val="0.68520748411271737"/>
          <c:h val="0.86926481084939633"/>
        </c:manualLayout>
      </c:layout>
      <c:radarChart>
        <c:radarStyle val="filled"/>
        <c:ser>
          <c:idx val="0"/>
          <c:order val="0"/>
          <c:spPr>
            <a:solidFill>
              <a:srgbClr val="339966"/>
            </a:solidFill>
          </c:spPr>
          <c:cat>
            <c:strRef>
              <c:f>Лист2!$A$3:$A$5</c:f>
              <c:strCache>
                <c:ptCount val="3"/>
                <c:pt idx="0">
                  <c:v>Чтение</c:v>
                </c:pt>
                <c:pt idx="1">
                  <c:v>Матема-
тика</c:v>
                </c:pt>
                <c:pt idx="2">
                  <c:v>Естество-
знание</c:v>
                </c:pt>
              </c:strCache>
            </c:strRef>
          </c:cat>
          <c:val>
            <c:numRef>
              <c:f>Лист2!$B$9:$B$11</c:f>
              <c:numCache>
                <c:formatCode>General</c:formatCode>
                <c:ptCount val="3"/>
                <c:pt idx="0">
                  <c:v>63</c:v>
                </c:pt>
                <c:pt idx="1">
                  <c:v>50</c:v>
                </c:pt>
                <c:pt idx="2">
                  <c:v>65</c:v>
                </c:pt>
              </c:numCache>
            </c:numRef>
          </c:val>
        </c:ser>
        <c:ser>
          <c:idx val="1"/>
          <c:order val="1"/>
          <c:spPr>
            <a:solidFill>
              <a:srgbClr val="DDDDDD"/>
            </a:solidFill>
            <a:ln w="25400">
              <a:noFill/>
            </a:ln>
          </c:spPr>
          <c:cat>
            <c:strRef>
              <c:f>Лист2!$A$3:$A$5</c:f>
              <c:strCache>
                <c:ptCount val="3"/>
                <c:pt idx="0">
                  <c:v>Чтение</c:v>
                </c:pt>
                <c:pt idx="1">
                  <c:v>Матема-
тика</c:v>
                </c:pt>
                <c:pt idx="2">
                  <c:v>Естество-
знание</c:v>
                </c:pt>
              </c:strCache>
            </c:strRef>
          </c:cat>
          <c:val>
            <c:numRef>
              <c:f>Лист2!$C$9:$C$11</c:f>
              <c:numCache>
                <c:formatCode>General</c:formatCode>
                <c:ptCount val="3"/>
                <c:pt idx="0">
                  <c:v>39</c:v>
                </c:pt>
                <c:pt idx="1">
                  <c:v>39</c:v>
                </c:pt>
                <c:pt idx="2">
                  <c:v>39</c:v>
                </c:pt>
              </c:numCache>
            </c:numRef>
          </c:val>
        </c:ser>
        <c:axId val="80374400"/>
        <c:axId val="80388480"/>
      </c:radarChart>
      <c:catAx>
        <c:axId val="80374400"/>
        <c:scaling>
          <c:orientation val="minMax"/>
        </c:scaling>
        <c:axPos val="b"/>
        <c:majorGridlines/>
        <c:tickLblPos val="nextTo"/>
        <c:txPr>
          <a:bodyPr/>
          <a:lstStyle/>
          <a:p>
            <a:pPr>
              <a:defRPr sz="1300" b="1">
                <a:latin typeface="Arial Narrow" pitchFamily="34" charset="0"/>
              </a:defRPr>
            </a:pPr>
            <a:endParaRPr lang="ru-RU"/>
          </a:p>
        </c:txPr>
        <c:crossAx val="80388480"/>
        <c:crosses val="autoZero"/>
        <c:auto val="1"/>
        <c:lblAlgn val="ctr"/>
        <c:lblOffset val="100"/>
      </c:catAx>
      <c:valAx>
        <c:axId val="80388480"/>
        <c:scaling>
          <c:orientation val="minMax"/>
          <c:max val="100"/>
        </c:scaling>
        <c:axPos val="l"/>
        <c:majorGridlines/>
        <c:numFmt formatCode="General" sourceLinked="1"/>
        <c:majorTickMark val="cross"/>
        <c:tickLblPos val="nextTo"/>
        <c:txPr>
          <a:bodyPr/>
          <a:lstStyle/>
          <a:p>
            <a:pPr>
              <a:defRPr sz="1200" b="1">
                <a:latin typeface="Arial Narrow" pitchFamily="34" charset="0"/>
              </a:defRPr>
            </a:pPr>
            <a:endParaRPr lang="ru-RU"/>
          </a:p>
        </c:txPr>
        <c:crossAx val="80374400"/>
        <c:crosses val="autoZero"/>
        <c:crossBetween val="between"/>
        <c:majorUnit val="20"/>
      </c:valAx>
      <c:spPr>
        <a:noFill/>
      </c:spPr>
    </c:plotArea>
    <c:plotVisOnly val="1"/>
  </c:chart>
  <c:spPr>
    <a:noFill/>
  </c:spPr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1967963386727798"/>
          <c:y val="6.9212410501193797E-2"/>
          <c:w val="0.41189931350114417"/>
          <c:h val="0.79864814260205164"/>
        </c:manualLayout>
      </c:layout>
      <c:bar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ниже низкого уровня</c:v>
                </c:pt>
              </c:strCache>
            </c:strRef>
          </c:tx>
          <c:spPr>
            <a:solidFill>
              <a:srgbClr val="00FF00"/>
            </a:solidFill>
            <a:ln w="14077">
              <a:solidFill>
                <a:schemeClr val="tx1"/>
              </a:solidFill>
              <a:prstDash val="solid"/>
            </a:ln>
          </c:spPr>
          <c:dLbls>
            <c:spPr>
              <a:noFill/>
              <a:ln w="28153">
                <a:noFill/>
              </a:ln>
            </c:spPr>
            <c:txPr>
              <a:bodyPr/>
              <a:lstStyle/>
              <a:p>
                <a:pPr>
                  <a:defRPr sz="1773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ru-RU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2003</c:v>
                </c:pt>
                <c:pt idx="1">
                  <c:v>2007</c:v>
                </c:pt>
                <c:pt idx="2">
                  <c:v>2011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rgbClr val="339966"/>
            </a:solidFill>
            <a:ln w="14077">
              <a:solidFill>
                <a:schemeClr val="tx1"/>
              </a:solidFill>
              <a:prstDash val="solid"/>
            </a:ln>
          </c:spPr>
          <c:dLbls>
            <c:spPr>
              <a:noFill/>
              <a:ln w="28153">
                <a:noFill/>
              </a:ln>
            </c:spPr>
            <c:txPr>
              <a:bodyPr/>
              <a:lstStyle/>
              <a:p>
                <a:pPr>
                  <a:defRPr sz="1773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ru-RU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2003</c:v>
                </c:pt>
                <c:pt idx="1">
                  <c:v>2007</c:v>
                </c:pt>
                <c:pt idx="2">
                  <c:v>2011</c:v>
                </c:pt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19</c:v>
                </c:pt>
                <c:pt idx="1">
                  <c:v>14</c:v>
                </c:pt>
                <c:pt idx="2">
                  <c:v>15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rgbClr val="00FFFF"/>
            </a:solidFill>
            <a:ln w="14077">
              <a:solidFill>
                <a:schemeClr val="tx1"/>
              </a:solidFill>
              <a:prstDash val="solid"/>
            </a:ln>
          </c:spPr>
          <c:dLbls>
            <c:spPr>
              <a:noFill/>
              <a:ln w="28153">
                <a:noFill/>
              </a:ln>
            </c:spPr>
            <c:txPr>
              <a:bodyPr/>
              <a:lstStyle/>
              <a:p>
                <a:pPr>
                  <a:defRPr sz="1773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ru-RU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2003</c:v>
                </c:pt>
                <c:pt idx="1">
                  <c:v>2007</c:v>
                </c:pt>
                <c:pt idx="2">
                  <c:v>2011</c:v>
                </c:pt>
              </c:numCache>
            </c:numRef>
          </c:cat>
          <c:val>
            <c:numRef>
              <c:f>Sheet1!$B$4:$D$4</c:f>
              <c:numCache>
                <c:formatCode>General</c:formatCode>
                <c:ptCount val="3"/>
                <c:pt idx="0">
                  <c:v>35</c:v>
                </c:pt>
                <c:pt idx="1">
                  <c:v>33</c:v>
                </c:pt>
                <c:pt idx="2">
                  <c:v>35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rgbClr val="FF9900"/>
            </a:solidFill>
            <a:ln w="14077">
              <a:solidFill>
                <a:schemeClr val="tx1"/>
              </a:solidFill>
              <a:prstDash val="solid"/>
            </a:ln>
          </c:spPr>
          <c:dLbls>
            <c:spPr>
              <a:noFill/>
              <a:ln w="28153">
                <a:noFill/>
              </a:ln>
            </c:spPr>
            <c:txPr>
              <a:bodyPr/>
              <a:lstStyle/>
              <a:p>
                <a:pPr>
                  <a:defRPr sz="1773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ru-RU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2003</c:v>
                </c:pt>
                <c:pt idx="1">
                  <c:v>2007</c:v>
                </c:pt>
                <c:pt idx="2">
                  <c:v>2011</c:v>
                </c:pt>
              </c:numCache>
            </c:numRef>
          </c:cat>
          <c:val>
            <c:numRef>
              <c:f>Sheet1!$B$5:$D$5</c:f>
              <c:numCache>
                <c:formatCode>General</c:formatCode>
                <c:ptCount val="3"/>
                <c:pt idx="0">
                  <c:v>30</c:v>
                </c:pt>
                <c:pt idx="1">
                  <c:v>32</c:v>
                </c:pt>
                <c:pt idx="2">
                  <c:v>34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высший уровень</c:v>
                </c:pt>
              </c:strCache>
            </c:strRef>
          </c:tx>
          <c:spPr>
            <a:solidFill>
              <a:srgbClr val="993300"/>
            </a:solidFill>
            <a:ln w="14077">
              <a:solidFill>
                <a:schemeClr val="tx1"/>
              </a:solidFill>
              <a:prstDash val="solid"/>
            </a:ln>
          </c:spPr>
          <c:dLbls>
            <c:spPr>
              <a:noFill/>
              <a:ln w="28153">
                <a:noFill/>
              </a:ln>
            </c:spPr>
            <c:txPr>
              <a:bodyPr/>
              <a:lstStyle/>
              <a:p>
                <a:pPr>
                  <a:defRPr sz="1773" b="1" i="0" u="none" strike="noStrike" baseline="0">
                    <a:solidFill>
                      <a:srgbClr val="FFFFFF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ru-RU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2003</c:v>
                </c:pt>
                <c:pt idx="1">
                  <c:v>2007</c:v>
                </c:pt>
                <c:pt idx="2">
                  <c:v>2011</c:v>
                </c:pt>
              </c:numCache>
            </c:numRef>
          </c:cat>
          <c:val>
            <c:numRef>
              <c:f>Sheet1!$B$6:$D$6</c:f>
              <c:numCache>
                <c:formatCode>General</c:formatCode>
                <c:ptCount val="3"/>
                <c:pt idx="0">
                  <c:v>11</c:v>
                </c:pt>
                <c:pt idx="1">
                  <c:v>16</c:v>
                </c:pt>
                <c:pt idx="2">
                  <c:v>13</c:v>
                </c:pt>
              </c:numCache>
            </c:numRef>
          </c:val>
        </c:ser>
        <c:dLbls>
          <c:showVal val="1"/>
        </c:dLbls>
        <c:gapWidth val="90"/>
        <c:overlap val="100"/>
        <c:serLines>
          <c:spPr>
            <a:ln w="42230">
              <a:solidFill>
                <a:srgbClr val="FF0000"/>
              </a:solidFill>
              <a:prstDash val="solid"/>
            </a:ln>
          </c:spPr>
        </c:serLines>
        <c:axId val="86098688"/>
        <c:axId val="86100224"/>
      </c:barChart>
      <c:catAx>
        <c:axId val="86098688"/>
        <c:scaling>
          <c:orientation val="minMax"/>
        </c:scaling>
        <c:axPos val="b"/>
        <c:numFmt formatCode="General" sourceLinked="1"/>
        <c:tickLblPos val="nextTo"/>
        <c:spPr>
          <a:ln w="1407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3300"/>
                </a:solidFill>
                <a:latin typeface="Arial Narrow"/>
                <a:ea typeface="Arial Narrow"/>
                <a:cs typeface="Arial Narrow"/>
              </a:defRPr>
            </a:pPr>
            <a:endParaRPr lang="ru-RU"/>
          </a:p>
        </c:txPr>
        <c:crossAx val="86100224"/>
        <c:crosses val="autoZero"/>
        <c:auto val="1"/>
        <c:lblAlgn val="ctr"/>
        <c:lblOffset val="100"/>
        <c:tickLblSkip val="1"/>
        <c:tickMarkSkip val="1"/>
      </c:catAx>
      <c:valAx>
        <c:axId val="86100224"/>
        <c:scaling>
          <c:orientation val="minMax"/>
        </c:scaling>
        <c:axPos val="l"/>
        <c:majorGridlines>
          <c:spPr>
            <a:ln w="3519">
              <a:solidFill>
                <a:schemeClr val="tx1"/>
              </a:solidFill>
              <a:prstDash val="sysDash"/>
            </a:ln>
          </c:spPr>
        </c:majorGridlines>
        <c:numFmt formatCode="0%" sourceLinked="1"/>
        <c:tickLblPos val="nextTo"/>
        <c:spPr>
          <a:ln w="1407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73" b="1" i="0" u="none" strike="noStrike" baseline="0">
                <a:solidFill>
                  <a:srgbClr val="003300"/>
                </a:solidFill>
                <a:latin typeface="Arial Narrow"/>
                <a:ea typeface="Arial Narrow"/>
                <a:cs typeface="Arial Narrow"/>
              </a:defRPr>
            </a:pPr>
            <a:endParaRPr lang="ru-RU"/>
          </a:p>
        </c:txPr>
        <c:crossAx val="86098688"/>
        <c:crosses val="autoZero"/>
        <c:crossBetween val="between"/>
      </c:valAx>
      <c:spPr>
        <a:noFill/>
        <a:ln w="1407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5446224256292906"/>
          <c:y val="0.11217183770883057"/>
          <c:w val="0.27542070364529542"/>
          <c:h val="0.78492132647986612"/>
        </c:manualLayout>
      </c:layout>
      <c:spPr>
        <a:noFill/>
        <a:ln w="28153">
          <a:noFill/>
        </a:ln>
      </c:spPr>
      <c:txPr>
        <a:bodyPr/>
        <a:lstStyle/>
        <a:p>
          <a:pPr>
            <a:defRPr sz="1629" b="1" i="0" u="none" strike="noStrike" baseline="0">
              <a:solidFill>
                <a:srgbClr val="003300"/>
              </a:solidFill>
              <a:latin typeface="Arial Narrow"/>
              <a:ea typeface="Arial Narrow"/>
              <a:cs typeface="Arial Narrow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995" b="1" i="0" u="none" strike="noStrike" baseline="0">
          <a:solidFill>
            <a:schemeClr val="tx1"/>
          </a:solidFill>
          <a:latin typeface="Comic Sans MS"/>
          <a:ea typeface="Comic Sans MS"/>
          <a:cs typeface="Comic Sans MS"/>
        </a:defRPr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2564102564102564"/>
          <c:y val="6.398104265402843E-2"/>
          <c:w val="0.75128205128205128"/>
          <c:h val="0.81042654028435956"/>
        </c:manualLayout>
      </c:layout>
      <c:barChart>
        <c:barDir val="col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ниже низкого</c:v>
                </c:pt>
              </c:strCache>
            </c:strRef>
          </c:tx>
          <c:spPr>
            <a:solidFill>
              <a:srgbClr val="00FF00"/>
            </a:solidFill>
            <a:ln w="13792">
              <a:solidFill>
                <a:schemeClr val="tx1"/>
              </a:solidFill>
              <a:prstDash val="solid"/>
            </a:ln>
          </c:spPr>
          <c:dLbls>
            <c:spPr>
              <a:noFill/>
              <a:ln w="27583">
                <a:noFill/>
              </a:ln>
            </c:spPr>
            <c:txPr>
              <a:bodyPr/>
              <a:lstStyle/>
              <a:p>
                <a:pPr>
                  <a:defRPr sz="1738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ru-RU"/>
              </a:p>
            </c:txPr>
            <c:showVal val="1"/>
          </c:dLbls>
          <c:cat>
            <c:numRef>
              <c:f>Sheet1!$A$2:$A$6</c:f>
              <c:numCache>
                <c:formatCode>General</c:formatCode>
                <c:ptCount val="5"/>
                <c:pt idx="0">
                  <c:v>1995</c:v>
                </c:pt>
                <c:pt idx="1">
                  <c:v>1999</c:v>
                </c:pt>
                <c:pt idx="2">
                  <c:v>2003</c:v>
                </c:pt>
                <c:pt idx="3">
                  <c:v>2007</c:v>
                </c:pt>
                <c:pt idx="4">
                  <c:v>2011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7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339966"/>
            </a:solidFill>
            <a:ln w="13792">
              <a:solidFill>
                <a:schemeClr val="tx1"/>
              </a:solidFill>
              <a:prstDash val="solid"/>
            </a:ln>
          </c:spPr>
          <c:dLbls>
            <c:spPr>
              <a:noFill/>
              <a:ln w="27583">
                <a:noFill/>
              </a:ln>
            </c:spPr>
            <c:txPr>
              <a:bodyPr/>
              <a:lstStyle/>
              <a:p>
                <a:pPr>
                  <a:defRPr sz="1738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ru-RU"/>
              </a:p>
            </c:txPr>
            <c:showVal val="1"/>
          </c:dLbls>
          <c:cat>
            <c:numRef>
              <c:f>Sheet1!$A$2:$A$6</c:f>
              <c:numCache>
                <c:formatCode>General</c:formatCode>
                <c:ptCount val="5"/>
                <c:pt idx="0">
                  <c:v>1995</c:v>
                </c:pt>
                <c:pt idx="1">
                  <c:v>1999</c:v>
                </c:pt>
                <c:pt idx="2">
                  <c:v>2003</c:v>
                </c:pt>
                <c:pt idx="3">
                  <c:v>2007</c:v>
                </c:pt>
                <c:pt idx="4">
                  <c:v>2011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20</c:v>
                </c:pt>
                <c:pt idx="1">
                  <c:v>20</c:v>
                </c:pt>
                <c:pt idx="2">
                  <c:v>28</c:v>
                </c:pt>
                <c:pt idx="3">
                  <c:v>23</c:v>
                </c:pt>
                <c:pt idx="4">
                  <c:v>17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rgbClr val="00FFFF"/>
            </a:solidFill>
            <a:ln w="13792">
              <a:solidFill>
                <a:schemeClr val="tx1"/>
              </a:solidFill>
              <a:prstDash val="solid"/>
            </a:ln>
          </c:spPr>
          <c:dLbls>
            <c:spPr>
              <a:noFill/>
              <a:ln w="27583">
                <a:noFill/>
              </a:ln>
            </c:spPr>
            <c:txPr>
              <a:bodyPr/>
              <a:lstStyle/>
              <a:p>
                <a:pPr>
                  <a:defRPr sz="1738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ru-RU"/>
              </a:p>
            </c:txPr>
            <c:showVal val="1"/>
          </c:dLbls>
          <c:cat>
            <c:numRef>
              <c:f>Sheet1!$A$2:$A$6</c:f>
              <c:numCache>
                <c:formatCode>General</c:formatCode>
                <c:ptCount val="5"/>
                <c:pt idx="0">
                  <c:v>1995</c:v>
                </c:pt>
                <c:pt idx="1">
                  <c:v>1999</c:v>
                </c:pt>
                <c:pt idx="2">
                  <c:v>2003</c:v>
                </c:pt>
                <c:pt idx="3">
                  <c:v>2007</c:v>
                </c:pt>
                <c:pt idx="4">
                  <c:v>2011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35</c:v>
                </c:pt>
                <c:pt idx="1">
                  <c:v>34</c:v>
                </c:pt>
                <c:pt idx="2">
                  <c:v>36</c:v>
                </c:pt>
                <c:pt idx="3">
                  <c:v>35</c:v>
                </c:pt>
                <c:pt idx="4">
                  <c:v>31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FF9900"/>
            </a:solidFill>
            <a:ln w="13792">
              <a:solidFill>
                <a:schemeClr val="tx1"/>
              </a:solidFill>
              <a:prstDash val="solid"/>
            </a:ln>
          </c:spPr>
          <c:dLbls>
            <c:spPr>
              <a:noFill/>
              <a:ln w="27583">
                <a:noFill/>
              </a:ln>
            </c:spPr>
            <c:txPr>
              <a:bodyPr/>
              <a:lstStyle/>
              <a:p>
                <a:pPr>
                  <a:defRPr sz="1738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ru-RU"/>
              </a:p>
            </c:txPr>
            <c:showVal val="1"/>
          </c:dLbls>
          <c:cat>
            <c:numRef>
              <c:f>Sheet1!$A$2:$A$6</c:f>
              <c:numCache>
                <c:formatCode>General</c:formatCode>
                <c:ptCount val="5"/>
                <c:pt idx="0">
                  <c:v>1995</c:v>
                </c:pt>
                <c:pt idx="1">
                  <c:v>1999</c:v>
                </c:pt>
                <c:pt idx="2">
                  <c:v>2003</c:v>
                </c:pt>
                <c:pt idx="3">
                  <c:v>2007</c:v>
                </c:pt>
                <c:pt idx="4">
                  <c:v>2011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29</c:v>
                </c:pt>
                <c:pt idx="1">
                  <c:v>27</c:v>
                </c:pt>
                <c:pt idx="2">
                  <c:v>24</c:v>
                </c:pt>
                <c:pt idx="3">
                  <c:v>25</c:v>
                </c:pt>
                <c:pt idx="4">
                  <c:v>33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высший</c:v>
                </c:pt>
              </c:strCache>
            </c:strRef>
          </c:tx>
          <c:spPr>
            <a:solidFill>
              <a:srgbClr val="993300"/>
            </a:solidFill>
            <a:ln w="13792">
              <a:solidFill>
                <a:schemeClr val="tx1"/>
              </a:solidFill>
              <a:prstDash val="solid"/>
            </a:ln>
          </c:spPr>
          <c:dLbls>
            <c:spPr>
              <a:noFill/>
              <a:ln w="27583">
                <a:noFill/>
              </a:ln>
            </c:spPr>
            <c:txPr>
              <a:bodyPr/>
              <a:lstStyle/>
              <a:p>
                <a:pPr>
                  <a:defRPr sz="1738" b="1" i="0" u="none" strike="noStrike" baseline="0">
                    <a:solidFill>
                      <a:srgbClr val="FFFFFF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ru-RU"/>
              </a:p>
            </c:txPr>
            <c:showVal val="1"/>
          </c:dLbls>
          <c:cat>
            <c:numRef>
              <c:f>Sheet1!$A$2:$A$6</c:f>
              <c:numCache>
                <c:formatCode>General</c:formatCode>
                <c:ptCount val="5"/>
                <c:pt idx="0">
                  <c:v>1995</c:v>
                </c:pt>
                <c:pt idx="1">
                  <c:v>1999</c:v>
                </c:pt>
                <c:pt idx="2">
                  <c:v>2003</c:v>
                </c:pt>
                <c:pt idx="3">
                  <c:v>2007</c:v>
                </c:pt>
                <c:pt idx="4">
                  <c:v>2011</c:v>
                </c:pt>
              </c:numCache>
            </c:numRef>
          </c:cat>
          <c:val>
            <c:numRef>
              <c:f>Sheet1!$F$2:$F$6</c:f>
              <c:numCache>
                <c:formatCode>General</c:formatCode>
                <c:ptCount val="5"/>
                <c:pt idx="0">
                  <c:v>9</c:v>
                </c:pt>
                <c:pt idx="1">
                  <c:v>12</c:v>
                </c:pt>
                <c:pt idx="2">
                  <c:v>6</c:v>
                </c:pt>
                <c:pt idx="3">
                  <c:v>8</c:v>
                </c:pt>
                <c:pt idx="4">
                  <c:v>14</c:v>
                </c:pt>
              </c:numCache>
            </c:numRef>
          </c:val>
        </c:ser>
        <c:gapWidth val="70"/>
        <c:overlap val="100"/>
        <c:serLines>
          <c:spPr>
            <a:ln w="41375">
              <a:solidFill>
                <a:srgbClr val="FF0000"/>
              </a:solidFill>
              <a:prstDash val="solid"/>
            </a:ln>
          </c:spPr>
        </c:serLines>
        <c:axId val="86334464"/>
        <c:axId val="86348544"/>
      </c:barChart>
      <c:catAx>
        <c:axId val="86334464"/>
        <c:scaling>
          <c:orientation val="minMax"/>
        </c:scaling>
        <c:axPos val="b"/>
        <c:numFmt formatCode="General" sourceLinked="1"/>
        <c:tickLblPos val="nextTo"/>
        <c:spPr>
          <a:ln w="13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3300"/>
                </a:solidFill>
                <a:latin typeface="Arial Narrow"/>
                <a:ea typeface="Arial Narrow"/>
                <a:cs typeface="Arial Narrow"/>
              </a:defRPr>
            </a:pPr>
            <a:endParaRPr lang="ru-RU"/>
          </a:p>
        </c:txPr>
        <c:crossAx val="86348544"/>
        <c:crosses val="autoZero"/>
        <c:auto val="1"/>
        <c:lblAlgn val="ctr"/>
        <c:lblOffset val="100"/>
        <c:tickLblSkip val="1"/>
        <c:tickMarkSkip val="1"/>
      </c:catAx>
      <c:valAx>
        <c:axId val="86348544"/>
        <c:scaling>
          <c:orientation val="minMax"/>
        </c:scaling>
        <c:axPos val="l"/>
        <c:majorGridlines>
          <c:spPr>
            <a:ln w="13792">
              <a:solidFill>
                <a:schemeClr val="tx1"/>
              </a:solidFill>
              <a:prstDash val="solid"/>
            </a:ln>
          </c:spPr>
        </c:majorGridlines>
        <c:numFmt formatCode="0%" sourceLinked="1"/>
        <c:tickLblPos val="nextTo"/>
        <c:spPr>
          <a:ln w="13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3300"/>
                </a:solidFill>
                <a:latin typeface="Arial Narrow"/>
                <a:ea typeface="Arial Narrow"/>
                <a:cs typeface="Arial Narrow"/>
              </a:defRPr>
            </a:pPr>
            <a:endParaRPr lang="ru-RU"/>
          </a:p>
        </c:txPr>
        <c:crossAx val="86334464"/>
        <c:crosses val="autoZero"/>
        <c:crossBetween val="between"/>
      </c:valAx>
      <c:spPr>
        <a:noFill/>
        <a:ln w="13792">
          <a:solidFill>
            <a:schemeClr val="tx1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955" b="1" i="0" u="none" strike="noStrike" baseline="0">
          <a:solidFill>
            <a:schemeClr val="tx1"/>
          </a:solidFill>
          <a:latin typeface="Comic Sans MS"/>
          <a:ea typeface="Comic Sans MS"/>
          <a:cs typeface="Comic Sans MS"/>
        </a:defRPr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0.26875318655186625"/>
          <c:y val="0.20772216829708981"/>
          <c:w val="0.68399353745759173"/>
          <c:h val="0.63028888603020761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20 лет и более</c:v>
                </c:pt>
              </c:strCache>
            </c:strRef>
          </c:tx>
          <c:dLbls>
            <c:txPr>
              <a:bodyPr/>
              <a:lstStyle/>
              <a:p>
                <a:pPr>
                  <a:defRPr sz="1700" b="1">
                    <a:solidFill>
                      <a:schemeClr val="bg1"/>
                    </a:solidFill>
                    <a:latin typeface="Arial Black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Россия</c:v>
                </c:pt>
                <c:pt idx="1">
                  <c:v>Германия</c:v>
                </c:pt>
                <c:pt idx="2">
                  <c:v>Япония</c:v>
                </c:pt>
                <c:pt idx="3">
                  <c:v>Финляндия</c:v>
                </c:pt>
                <c:pt idx="4">
                  <c:v>Ср. международное</c:v>
                </c:pt>
                <c:pt idx="5">
                  <c:v>США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73</c:v>
                </c:pt>
                <c:pt idx="1">
                  <c:v>47</c:v>
                </c:pt>
                <c:pt idx="2">
                  <c:v>47</c:v>
                </c:pt>
                <c:pt idx="3">
                  <c:v>41</c:v>
                </c:pt>
                <c:pt idx="4">
                  <c:v>41</c:v>
                </c:pt>
                <c:pt idx="5">
                  <c:v>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 10 до 20 лет</c:v>
                </c:pt>
              </c:strCache>
            </c:strRef>
          </c:tx>
          <c:dLbls>
            <c:txPr>
              <a:bodyPr/>
              <a:lstStyle/>
              <a:p>
                <a:pPr>
                  <a:defRPr sz="1700" b="1">
                    <a:solidFill>
                      <a:schemeClr val="bg1"/>
                    </a:solidFill>
                    <a:latin typeface="Arial Black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Россия</c:v>
                </c:pt>
                <c:pt idx="1">
                  <c:v>Германия</c:v>
                </c:pt>
                <c:pt idx="2">
                  <c:v>Япония</c:v>
                </c:pt>
                <c:pt idx="3">
                  <c:v>Финляндия</c:v>
                </c:pt>
                <c:pt idx="4">
                  <c:v>Ср. международное</c:v>
                </c:pt>
                <c:pt idx="5">
                  <c:v>США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22</c:v>
                </c:pt>
                <c:pt idx="1">
                  <c:v>25</c:v>
                </c:pt>
                <c:pt idx="2">
                  <c:v>14</c:v>
                </c:pt>
                <c:pt idx="3">
                  <c:v>34</c:v>
                </c:pt>
                <c:pt idx="4">
                  <c:v>30</c:v>
                </c:pt>
                <c:pt idx="5">
                  <c:v>28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 5 до 10 лет</c:v>
                </c:pt>
              </c:strCache>
            </c:strRef>
          </c:tx>
          <c:dLbls>
            <c:txPr>
              <a:bodyPr/>
              <a:lstStyle/>
              <a:p>
                <a:pPr>
                  <a:defRPr sz="1700" b="1">
                    <a:solidFill>
                      <a:schemeClr val="bg1"/>
                    </a:solidFill>
                    <a:latin typeface="Arial Black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Россия</c:v>
                </c:pt>
                <c:pt idx="1">
                  <c:v>Германия</c:v>
                </c:pt>
                <c:pt idx="2">
                  <c:v>Япония</c:v>
                </c:pt>
                <c:pt idx="3">
                  <c:v>Финляндия</c:v>
                </c:pt>
                <c:pt idx="4">
                  <c:v>Ср. международное</c:v>
                </c:pt>
                <c:pt idx="5">
                  <c:v>США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3</c:v>
                </c:pt>
                <c:pt idx="1">
                  <c:v>13</c:v>
                </c:pt>
                <c:pt idx="2">
                  <c:v>18</c:v>
                </c:pt>
                <c:pt idx="3">
                  <c:v>13</c:v>
                </c:pt>
                <c:pt idx="4">
                  <c:v>16</c:v>
                </c:pt>
                <c:pt idx="5">
                  <c:v>33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менее 5 лет</c:v>
                </c:pt>
              </c:strCache>
            </c:strRef>
          </c:tx>
          <c:dLbls>
            <c:txPr>
              <a:bodyPr/>
              <a:lstStyle/>
              <a:p>
                <a:pPr>
                  <a:defRPr sz="1700" b="1">
                    <a:solidFill>
                      <a:schemeClr val="bg1"/>
                    </a:solidFill>
                    <a:latin typeface="Arial Black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Россия</c:v>
                </c:pt>
                <c:pt idx="1">
                  <c:v>Германия</c:v>
                </c:pt>
                <c:pt idx="2">
                  <c:v>Япония</c:v>
                </c:pt>
                <c:pt idx="3">
                  <c:v>Финляндия</c:v>
                </c:pt>
                <c:pt idx="4">
                  <c:v>Ср. международное</c:v>
                </c:pt>
                <c:pt idx="5">
                  <c:v>США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3</c:v>
                </c:pt>
                <c:pt idx="1">
                  <c:v>15</c:v>
                </c:pt>
                <c:pt idx="2">
                  <c:v>21</c:v>
                </c:pt>
                <c:pt idx="3">
                  <c:v>13</c:v>
                </c:pt>
                <c:pt idx="4">
                  <c:v>13</c:v>
                </c:pt>
                <c:pt idx="5">
                  <c:v>14</c:v>
                </c:pt>
              </c:numCache>
            </c:numRef>
          </c:val>
        </c:ser>
        <c:gapWidth val="62"/>
        <c:overlap val="100"/>
        <c:axId val="87291008"/>
        <c:axId val="87292544"/>
      </c:barChart>
      <c:catAx>
        <c:axId val="87291008"/>
        <c:scaling>
          <c:orientation val="minMax"/>
        </c:scaling>
        <c:axPos val="l"/>
        <c:tickLblPos val="nextTo"/>
        <c:txPr>
          <a:bodyPr/>
          <a:lstStyle/>
          <a:p>
            <a:pPr>
              <a:defRPr sz="1600">
                <a:latin typeface="Arial Narrow" pitchFamily="34" charset="0"/>
              </a:defRPr>
            </a:pPr>
            <a:endParaRPr lang="ru-RU"/>
          </a:p>
        </c:txPr>
        <c:crossAx val="87292544"/>
        <c:crosses val="autoZero"/>
        <c:auto val="1"/>
        <c:lblAlgn val="ctr"/>
        <c:lblOffset val="100"/>
      </c:catAx>
      <c:valAx>
        <c:axId val="87292544"/>
        <c:scaling>
          <c:orientation val="minMax"/>
        </c:scaling>
        <c:axPos val="b"/>
        <c:majorGridlines/>
        <c:numFmt formatCode="0%" sourceLinked="1"/>
        <c:tickLblPos val="nextTo"/>
        <c:txPr>
          <a:bodyPr/>
          <a:lstStyle/>
          <a:p>
            <a:pPr>
              <a:defRPr sz="1600">
                <a:latin typeface="Arial Narrow" pitchFamily="34" charset="0"/>
              </a:defRPr>
            </a:pPr>
            <a:endParaRPr lang="ru-RU"/>
          </a:p>
        </c:txPr>
        <c:crossAx val="872910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9920468926515839"/>
          <c:y val="2.5810140336710592E-2"/>
          <c:w val="0.74433379662888366"/>
          <c:h val="0.10295570139903154"/>
        </c:manualLayout>
      </c:layout>
      <c:txPr>
        <a:bodyPr/>
        <a:lstStyle/>
        <a:p>
          <a:pPr>
            <a:defRPr sz="1600">
              <a:latin typeface="Arial Narrow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0.26875318655186625"/>
          <c:y val="8.5243614906985024E-2"/>
          <c:w val="0.68399353745759195"/>
          <c:h val="0.75276743942031354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20 лет и более</c:v>
                </c:pt>
              </c:strCache>
            </c:strRef>
          </c:tx>
          <c:dLbls>
            <c:txPr>
              <a:bodyPr/>
              <a:lstStyle/>
              <a:p>
                <a:pPr>
                  <a:defRPr sz="1700" b="1">
                    <a:solidFill>
                      <a:schemeClr val="bg1"/>
                    </a:solidFill>
                    <a:latin typeface="Arial Black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Россия</c:v>
                </c:pt>
                <c:pt idx="1">
                  <c:v>Япония</c:v>
                </c:pt>
                <c:pt idx="2">
                  <c:v>Финляндия</c:v>
                </c:pt>
                <c:pt idx="3">
                  <c:v>Ср. международное</c:v>
                </c:pt>
                <c:pt idx="4">
                  <c:v>США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67</c:v>
                </c:pt>
                <c:pt idx="1">
                  <c:v>47</c:v>
                </c:pt>
                <c:pt idx="2">
                  <c:v>41</c:v>
                </c:pt>
                <c:pt idx="3">
                  <c:v>36</c:v>
                </c:pt>
                <c:pt idx="4">
                  <c:v>26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 10 до 20 лет</c:v>
                </c:pt>
              </c:strCache>
            </c:strRef>
          </c:tx>
          <c:dLbls>
            <c:txPr>
              <a:bodyPr/>
              <a:lstStyle/>
              <a:p>
                <a:pPr>
                  <a:defRPr sz="1700" b="1">
                    <a:solidFill>
                      <a:schemeClr val="bg1"/>
                    </a:solidFill>
                    <a:latin typeface="Arial Black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Россия</c:v>
                </c:pt>
                <c:pt idx="1">
                  <c:v>Япония</c:v>
                </c:pt>
                <c:pt idx="2">
                  <c:v>Финляндия</c:v>
                </c:pt>
                <c:pt idx="3">
                  <c:v>Ср. международное</c:v>
                </c:pt>
                <c:pt idx="4">
                  <c:v>США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24</c:v>
                </c:pt>
                <c:pt idx="1">
                  <c:v>18</c:v>
                </c:pt>
                <c:pt idx="2">
                  <c:v>27</c:v>
                </c:pt>
                <c:pt idx="3">
                  <c:v>28</c:v>
                </c:pt>
                <c:pt idx="4">
                  <c:v>28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 5 до 10 лет</c:v>
                </c:pt>
              </c:strCache>
            </c:strRef>
          </c:tx>
          <c:dLbls>
            <c:txPr>
              <a:bodyPr/>
              <a:lstStyle/>
              <a:p>
                <a:pPr>
                  <a:defRPr sz="1700" b="1">
                    <a:solidFill>
                      <a:schemeClr val="bg1"/>
                    </a:solidFill>
                    <a:latin typeface="Arial Black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Россия</c:v>
                </c:pt>
                <c:pt idx="1">
                  <c:v>Япония</c:v>
                </c:pt>
                <c:pt idx="2">
                  <c:v>Финляндия</c:v>
                </c:pt>
                <c:pt idx="3">
                  <c:v>Ср. международное</c:v>
                </c:pt>
                <c:pt idx="4">
                  <c:v>США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5</c:v>
                </c:pt>
                <c:pt idx="1">
                  <c:v>17</c:v>
                </c:pt>
                <c:pt idx="2">
                  <c:v>18</c:v>
                </c:pt>
                <c:pt idx="3">
                  <c:v>19</c:v>
                </c:pt>
                <c:pt idx="4">
                  <c:v>28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менее 5 лет</c:v>
                </c:pt>
              </c:strCache>
            </c:strRef>
          </c:tx>
          <c:dLbls>
            <c:txPr>
              <a:bodyPr/>
              <a:lstStyle/>
              <a:p>
                <a:pPr>
                  <a:defRPr sz="1700" b="1">
                    <a:solidFill>
                      <a:schemeClr val="bg1"/>
                    </a:solidFill>
                    <a:latin typeface="Arial Black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Россия</c:v>
                </c:pt>
                <c:pt idx="1">
                  <c:v>Япония</c:v>
                </c:pt>
                <c:pt idx="2">
                  <c:v>Финляндия</c:v>
                </c:pt>
                <c:pt idx="3">
                  <c:v>Ср. международное</c:v>
                </c:pt>
                <c:pt idx="4">
                  <c:v>США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4</c:v>
                </c:pt>
                <c:pt idx="1">
                  <c:v>18</c:v>
                </c:pt>
                <c:pt idx="2">
                  <c:v>15</c:v>
                </c:pt>
                <c:pt idx="3">
                  <c:v>18</c:v>
                </c:pt>
                <c:pt idx="4">
                  <c:v>17</c:v>
                </c:pt>
              </c:numCache>
            </c:numRef>
          </c:val>
        </c:ser>
        <c:gapWidth val="62"/>
        <c:overlap val="100"/>
        <c:axId val="89209472"/>
        <c:axId val="89145728"/>
      </c:barChart>
      <c:catAx>
        <c:axId val="89209472"/>
        <c:scaling>
          <c:orientation val="minMax"/>
        </c:scaling>
        <c:axPos val="l"/>
        <c:tickLblPos val="nextTo"/>
        <c:txPr>
          <a:bodyPr/>
          <a:lstStyle/>
          <a:p>
            <a:pPr>
              <a:defRPr sz="1600">
                <a:latin typeface="Arial Narrow" pitchFamily="34" charset="0"/>
              </a:defRPr>
            </a:pPr>
            <a:endParaRPr lang="ru-RU"/>
          </a:p>
        </c:txPr>
        <c:crossAx val="89145728"/>
        <c:crosses val="autoZero"/>
        <c:auto val="1"/>
        <c:lblAlgn val="ctr"/>
        <c:lblOffset val="100"/>
      </c:catAx>
      <c:valAx>
        <c:axId val="89145728"/>
        <c:scaling>
          <c:orientation val="minMax"/>
        </c:scaling>
        <c:axPos val="b"/>
        <c:majorGridlines/>
        <c:numFmt formatCode="0%" sourceLinked="1"/>
        <c:tickLblPos val="nextTo"/>
        <c:txPr>
          <a:bodyPr/>
          <a:lstStyle/>
          <a:p>
            <a:pPr>
              <a:defRPr sz="1600">
                <a:latin typeface="Arial Narrow" pitchFamily="34" charset="0"/>
              </a:defRPr>
            </a:pPr>
            <a:endParaRPr lang="ru-RU"/>
          </a:p>
        </c:txPr>
        <c:crossAx val="8920947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возраст!$B$11</c:f>
              <c:strCache>
                <c:ptCount val="1"/>
                <c:pt idx="0">
                  <c:v>1995 г.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  <c:cat>
            <c:strRef>
              <c:f>возраст!$A$12:$A$15</c:f>
              <c:strCache>
                <c:ptCount val="4"/>
                <c:pt idx="0">
                  <c:v>29 лет и моложе</c:v>
                </c:pt>
                <c:pt idx="1">
                  <c:v>30-39 лет</c:v>
                </c:pt>
                <c:pt idx="2">
                  <c:v>40-49 лет</c:v>
                </c:pt>
                <c:pt idx="3">
                  <c:v>50 лет и старше</c:v>
                </c:pt>
              </c:strCache>
            </c:strRef>
          </c:cat>
          <c:val>
            <c:numRef>
              <c:f>возраст!$B$12:$B$15</c:f>
              <c:numCache>
                <c:formatCode>General</c:formatCode>
                <c:ptCount val="4"/>
                <c:pt idx="0">
                  <c:v>18</c:v>
                </c:pt>
                <c:pt idx="1">
                  <c:v>29</c:v>
                </c:pt>
                <c:pt idx="2">
                  <c:v>33</c:v>
                </c:pt>
                <c:pt idx="3">
                  <c:v>21</c:v>
                </c:pt>
              </c:numCache>
            </c:numRef>
          </c:val>
        </c:ser>
        <c:ser>
          <c:idx val="1"/>
          <c:order val="1"/>
          <c:tx>
            <c:strRef>
              <c:f>возраст!$C$11</c:f>
              <c:strCache>
                <c:ptCount val="1"/>
                <c:pt idx="0">
                  <c:v>1999 г.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  <a:prstDash val="dash"/>
            </a:ln>
          </c:spPr>
          <c:dPt>
            <c:idx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  <a:prstDash val="solid"/>
              </a:ln>
            </c:spPr>
          </c:dPt>
          <c:dPt>
            <c:idx val="1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  <a:prstDash val="solid"/>
              </a:ln>
            </c:spPr>
          </c:dPt>
          <c:dPt>
            <c:idx val="2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  <a:prstDash val="solid"/>
              </a:ln>
            </c:spPr>
          </c:dPt>
          <c:dPt>
            <c:idx val="3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  <a:prstDash val="solid"/>
              </a:ln>
            </c:spPr>
          </c:dPt>
          <c:cat>
            <c:strRef>
              <c:f>возраст!$A$12:$A$15</c:f>
              <c:strCache>
                <c:ptCount val="4"/>
                <c:pt idx="0">
                  <c:v>29 лет и моложе</c:v>
                </c:pt>
                <c:pt idx="1">
                  <c:v>30-39 лет</c:v>
                </c:pt>
                <c:pt idx="2">
                  <c:v>40-49 лет</c:v>
                </c:pt>
                <c:pt idx="3">
                  <c:v>50 лет и старше</c:v>
                </c:pt>
              </c:strCache>
            </c:strRef>
          </c:cat>
          <c:val>
            <c:numRef>
              <c:f>возраст!$C$12:$C$15</c:f>
              <c:numCache>
                <c:formatCode>General</c:formatCode>
                <c:ptCount val="4"/>
                <c:pt idx="0">
                  <c:v>8</c:v>
                </c:pt>
                <c:pt idx="1">
                  <c:v>32</c:v>
                </c:pt>
                <c:pt idx="2">
                  <c:v>29</c:v>
                </c:pt>
                <c:pt idx="3">
                  <c:v>31</c:v>
                </c:pt>
              </c:numCache>
            </c:numRef>
          </c:val>
        </c:ser>
        <c:ser>
          <c:idx val="2"/>
          <c:order val="2"/>
          <c:tx>
            <c:strRef>
              <c:f>возраст!$D$11</c:f>
              <c:strCache>
                <c:ptCount val="1"/>
                <c:pt idx="0">
                  <c:v>2003 г.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c:spPr>
          <c:cat>
            <c:strRef>
              <c:f>возраст!$A$12:$A$15</c:f>
              <c:strCache>
                <c:ptCount val="4"/>
                <c:pt idx="0">
                  <c:v>29 лет и моложе</c:v>
                </c:pt>
                <c:pt idx="1">
                  <c:v>30-39 лет</c:v>
                </c:pt>
                <c:pt idx="2">
                  <c:v>40-49 лет</c:v>
                </c:pt>
                <c:pt idx="3">
                  <c:v>50 лет и старше</c:v>
                </c:pt>
              </c:strCache>
            </c:strRef>
          </c:cat>
          <c:val>
            <c:numRef>
              <c:f>возраст!$D$12:$D$15</c:f>
              <c:numCache>
                <c:formatCode>General</c:formatCode>
                <c:ptCount val="4"/>
                <c:pt idx="0">
                  <c:v>9</c:v>
                </c:pt>
                <c:pt idx="1">
                  <c:v>19</c:v>
                </c:pt>
                <c:pt idx="2">
                  <c:v>33</c:v>
                </c:pt>
                <c:pt idx="3">
                  <c:v>40</c:v>
                </c:pt>
              </c:numCache>
            </c:numRef>
          </c:val>
        </c:ser>
        <c:ser>
          <c:idx val="3"/>
          <c:order val="3"/>
          <c:tx>
            <c:strRef>
              <c:f>возраст!$E$11</c:f>
              <c:strCache>
                <c:ptCount val="1"/>
                <c:pt idx="0">
                  <c:v>2007 г.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cat>
            <c:strRef>
              <c:f>возраст!$A$12:$A$15</c:f>
              <c:strCache>
                <c:ptCount val="4"/>
                <c:pt idx="0">
                  <c:v>29 лет и моложе</c:v>
                </c:pt>
                <c:pt idx="1">
                  <c:v>30-39 лет</c:v>
                </c:pt>
                <c:pt idx="2">
                  <c:v>40-49 лет</c:v>
                </c:pt>
                <c:pt idx="3">
                  <c:v>50 лет и старше</c:v>
                </c:pt>
              </c:strCache>
            </c:strRef>
          </c:cat>
          <c:val>
            <c:numRef>
              <c:f>возраст!$E$12:$E$15</c:f>
              <c:numCache>
                <c:formatCode>General</c:formatCode>
                <c:ptCount val="4"/>
                <c:pt idx="0">
                  <c:v>4</c:v>
                </c:pt>
                <c:pt idx="1">
                  <c:v>21</c:v>
                </c:pt>
                <c:pt idx="2">
                  <c:v>33</c:v>
                </c:pt>
                <c:pt idx="3">
                  <c:v>41</c:v>
                </c:pt>
              </c:numCache>
            </c:numRef>
          </c:val>
        </c:ser>
        <c:ser>
          <c:idx val="4"/>
          <c:order val="4"/>
          <c:tx>
            <c:strRef>
              <c:f>возраст!$F$11</c:f>
              <c:strCache>
                <c:ptCount val="1"/>
                <c:pt idx="0">
                  <c:v>2011 г.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cat>
            <c:strRef>
              <c:f>возраст!$A$12:$A$15</c:f>
              <c:strCache>
                <c:ptCount val="4"/>
                <c:pt idx="0">
                  <c:v>29 лет и моложе</c:v>
                </c:pt>
                <c:pt idx="1">
                  <c:v>30-39 лет</c:v>
                </c:pt>
                <c:pt idx="2">
                  <c:v>40-49 лет</c:v>
                </c:pt>
                <c:pt idx="3">
                  <c:v>50 лет и старше</c:v>
                </c:pt>
              </c:strCache>
            </c:strRef>
          </c:cat>
          <c:val>
            <c:numRef>
              <c:f>возраст!$F$12:$F$15</c:f>
              <c:numCache>
                <c:formatCode>General</c:formatCode>
                <c:ptCount val="4"/>
                <c:pt idx="0">
                  <c:v>5</c:v>
                </c:pt>
                <c:pt idx="1">
                  <c:v>16</c:v>
                </c:pt>
                <c:pt idx="2">
                  <c:v>35</c:v>
                </c:pt>
                <c:pt idx="3">
                  <c:v>45</c:v>
                </c:pt>
              </c:numCache>
            </c:numRef>
          </c:val>
        </c:ser>
        <c:axId val="79778944"/>
        <c:axId val="79780480"/>
      </c:barChart>
      <c:catAx>
        <c:axId val="79778944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79780480"/>
        <c:crosses val="autoZero"/>
        <c:auto val="1"/>
        <c:lblAlgn val="ctr"/>
        <c:lblOffset val="100"/>
      </c:catAx>
      <c:valAx>
        <c:axId val="7978048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latin typeface="Arial Narrow" pitchFamily="34" charset="0"/>
                  </a:defRPr>
                </a:pPr>
                <a:r>
                  <a:rPr lang="ru-RU">
                    <a:latin typeface="Arial Narrow" pitchFamily="34" charset="0"/>
                  </a:rPr>
                  <a:t>количество учителей (в %)</a:t>
                </a:r>
              </a:p>
            </c:rich>
          </c:tx>
          <c:layout>
            <c:manualLayout>
              <c:xMode val="edge"/>
              <c:yMode val="edge"/>
              <c:x val="1.7658930373360266E-2"/>
              <c:y val="0.26421693402889468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 Narrow" pitchFamily="34" charset="0"/>
              </a:defRPr>
            </a:pPr>
            <a:endParaRPr lang="ru-RU"/>
          </a:p>
        </c:txPr>
        <c:crossAx val="7977894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9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/>
      <c:barChart>
        <c:barDir val="col"/>
        <c:grouping val="clustered"/>
        <c:varyColors val="1"/>
        <c:ser>
          <c:idx val="0"/>
          <c:order val="0"/>
          <c:dPt>
            <c:idx val="0"/>
            <c:spPr>
              <a:solidFill>
                <a:srgbClr val="FF1301"/>
              </a:solidFill>
            </c:spPr>
          </c:dPt>
          <c:dPt>
            <c:idx val="1"/>
            <c:spPr>
              <a:solidFill>
                <a:srgbClr val="0033CC"/>
              </a:solidFill>
            </c:spPr>
          </c:dPt>
          <c:dLbls>
            <c:dLbl>
              <c:idx val="0"/>
              <c:layout>
                <c:manualLayout>
                  <c:x val="1.5545190735609924E-17"/>
                  <c:y val="0.3053435114503818"/>
                </c:manualLayout>
              </c:layout>
              <c:showVal val="1"/>
            </c:dLbl>
            <c:dLbl>
              <c:idx val="1"/>
              <c:layout>
                <c:manualLayout>
                  <c:x val="-1.3566868638527534E-2"/>
                  <c:y val="0.26463104325699505"/>
                </c:manualLayout>
              </c:layout>
              <c:showVal val="1"/>
            </c:dLbl>
            <c:dLbl>
              <c:idx val="2"/>
              <c:layout>
                <c:manualLayout>
                  <c:x val="6.7834343192636924E-3"/>
                  <c:y val="0.28498727735369411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 Black" pitchFamily="34" charset="0"/>
                  </a:defRPr>
                </a:pPr>
                <a:endParaRPr lang="ru-RU"/>
              </a:p>
            </c:txPr>
            <c:showVal val="1"/>
          </c:dLbls>
          <c:val>
            <c:numRef>
              <c:f>Уровни4кл!$B$8:$B$10</c:f>
              <c:numCache>
                <c:formatCode>0%</c:formatCode>
                <c:ptCount val="3"/>
                <c:pt idx="0">
                  <c:v>0.44</c:v>
                </c:pt>
                <c:pt idx="1">
                  <c:v>0.34</c:v>
                </c:pt>
                <c:pt idx="2">
                  <c:v>0.36000000000000032</c:v>
                </c:pt>
              </c:numCache>
            </c:numRef>
          </c:val>
        </c:ser>
        <c:gapWidth val="60"/>
        <c:axId val="80056704"/>
        <c:axId val="80058240"/>
      </c:barChart>
      <c:catAx>
        <c:axId val="80056704"/>
        <c:scaling>
          <c:orientation val="minMax"/>
        </c:scaling>
        <c:delete val="1"/>
        <c:axPos val="b"/>
        <c:tickLblPos val="none"/>
        <c:crossAx val="80058240"/>
        <c:crosses val="autoZero"/>
        <c:auto val="1"/>
        <c:lblAlgn val="ctr"/>
        <c:lblOffset val="100"/>
      </c:catAx>
      <c:valAx>
        <c:axId val="80058240"/>
        <c:scaling>
          <c:orientation val="minMax"/>
          <c:max val="0.60000000000000064"/>
        </c:scaling>
        <c:axPos val="l"/>
        <c:majorGridlines>
          <c:spPr>
            <a:ln w="0">
              <a:solidFill>
                <a:sysClr val="window" lastClr="FFFFFF">
                  <a:alpha val="0"/>
                </a:sysClr>
              </a:solidFill>
            </a:ln>
          </c:spPr>
        </c:majorGridlines>
        <c:numFmt formatCode="0%" sourceLinked="1"/>
        <c:majorTickMark val="none"/>
        <c:tickLblPos val="none"/>
        <c:spPr>
          <a:ln>
            <a:noFill/>
          </a:ln>
        </c:spPr>
        <c:crossAx val="80056704"/>
        <c:crosses val="autoZero"/>
        <c:crossBetween val="between"/>
      </c:valAx>
      <c:spPr>
        <a:noFill/>
        <a:ln>
          <a:noFill/>
        </a:ln>
      </c:spPr>
    </c:plotArea>
    <c:plotVisOnly val="1"/>
  </c:chart>
  <c:spPr>
    <a:noFill/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/>
      <c:barChart>
        <c:barDir val="col"/>
        <c:grouping val="clustered"/>
        <c:varyColors val="1"/>
        <c:ser>
          <c:idx val="0"/>
          <c:order val="0"/>
          <c:dPt>
            <c:idx val="0"/>
            <c:spPr>
              <a:solidFill>
                <a:srgbClr val="FF1301"/>
              </a:solidFill>
            </c:spPr>
          </c:dPt>
          <c:dPt>
            <c:idx val="1"/>
            <c:spPr>
              <a:solidFill>
                <a:srgbClr val="0033CC"/>
              </a:solidFill>
            </c:spPr>
          </c:dPt>
          <c:dLbls>
            <c:dLbl>
              <c:idx val="0"/>
              <c:layout>
                <c:manualLayout>
                  <c:x val="1.5545190735609924E-17"/>
                  <c:y val="0.24427480916030544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 Black" pitchFamily="34" charset="0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0"/>
                  <c:y val="0.28498727735369411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 Black" pitchFamily="34" charset="0"/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6.7834343192636924E-3"/>
                  <c:y val="0.26463104325699505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 Black" pitchFamily="34" charset="0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>
                    <a:latin typeface="Arial Black" pitchFamily="34" charset="0"/>
                  </a:defRPr>
                </a:pPr>
                <a:endParaRPr lang="ru-RU"/>
              </a:p>
            </c:txPr>
            <c:showVal val="1"/>
          </c:dLbls>
          <c:val>
            <c:numRef>
              <c:f>Уровни4кл!$B$13:$B$15</c:f>
              <c:numCache>
                <c:formatCode>0%</c:formatCode>
                <c:ptCount val="3"/>
                <c:pt idx="0">
                  <c:v>0.29000000000000031</c:v>
                </c:pt>
                <c:pt idx="1">
                  <c:v>0.36000000000000032</c:v>
                </c:pt>
                <c:pt idx="2">
                  <c:v>0.34</c:v>
                </c:pt>
              </c:numCache>
            </c:numRef>
          </c:val>
        </c:ser>
        <c:gapWidth val="60"/>
        <c:axId val="80079872"/>
        <c:axId val="80089856"/>
      </c:barChart>
      <c:catAx>
        <c:axId val="80079872"/>
        <c:scaling>
          <c:orientation val="minMax"/>
        </c:scaling>
        <c:delete val="1"/>
        <c:axPos val="b"/>
        <c:tickLblPos val="none"/>
        <c:crossAx val="80089856"/>
        <c:crosses val="autoZero"/>
        <c:auto val="1"/>
        <c:lblAlgn val="ctr"/>
        <c:lblOffset val="100"/>
      </c:catAx>
      <c:valAx>
        <c:axId val="80089856"/>
        <c:scaling>
          <c:orientation val="minMax"/>
          <c:max val="0.60000000000000064"/>
        </c:scaling>
        <c:axPos val="l"/>
        <c:majorGridlines>
          <c:spPr>
            <a:ln>
              <a:solidFill>
                <a:sysClr val="window" lastClr="FFFFFF">
                  <a:alpha val="0"/>
                </a:sysClr>
              </a:solidFill>
            </a:ln>
          </c:spPr>
        </c:majorGridlines>
        <c:numFmt formatCode="0%" sourceLinked="1"/>
        <c:majorTickMark val="none"/>
        <c:tickLblPos val="none"/>
        <c:spPr>
          <a:ln>
            <a:noFill/>
          </a:ln>
        </c:spPr>
        <c:crossAx val="80079872"/>
        <c:crosses val="autoZero"/>
        <c:crossBetween val="between"/>
      </c:valAx>
      <c:spPr>
        <a:noFill/>
        <a:ln>
          <a:noFill/>
        </a:ln>
      </c:spPr>
    </c:plotArea>
    <c:plotVisOnly val="1"/>
  </c:chart>
  <c:spPr>
    <a:noFill/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/>
      <c:barChart>
        <c:barDir val="col"/>
        <c:grouping val="clustered"/>
        <c:varyColors val="1"/>
        <c:ser>
          <c:idx val="0"/>
          <c:order val="0"/>
          <c:dPt>
            <c:idx val="0"/>
            <c:spPr>
              <a:solidFill>
                <a:srgbClr val="FF1301"/>
              </a:solidFill>
            </c:spPr>
          </c:dPt>
          <c:dPt>
            <c:idx val="1"/>
            <c:spPr>
              <a:solidFill>
                <a:srgbClr val="0033CC"/>
              </a:solidFill>
            </c:spPr>
          </c:dPt>
          <c:dLbls>
            <c:dLbl>
              <c:idx val="0"/>
              <c:layout>
                <c:manualLayout>
                  <c:x val="0"/>
                  <c:y val="0.15161146841377651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 Black" pitchFamily="34" charset="0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0"/>
                  <c:y val="0.19338342249203591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 Black" pitchFamily="34" charset="0"/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5.7470626212507087E-3"/>
                  <c:y val="0.17557251908396937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 Black" pitchFamily="34" charset="0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>
                    <a:latin typeface="Arial Black" pitchFamily="34" charset="0"/>
                  </a:defRPr>
                </a:pPr>
                <a:endParaRPr lang="ru-RU"/>
              </a:p>
            </c:txPr>
            <c:showVal val="1"/>
          </c:dLbls>
          <c:val>
            <c:numRef>
              <c:f>Уровни4кл!$B$18:$B$20</c:f>
              <c:numCache>
                <c:formatCode>0%</c:formatCode>
                <c:ptCount val="3"/>
                <c:pt idx="0">
                  <c:v>7.0000000000000021E-2</c:v>
                </c:pt>
                <c:pt idx="1">
                  <c:v>0.16</c:v>
                </c:pt>
                <c:pt idx="2">
                  <c:v>0.12000000000000002</c:v>
                </c:pt>
              </c:numCache>
            </c:numRef>
          </c:val>
        </c:ser>
        <c:gapWidth val="60"/>
        <c:axId val="80144256"/>
        <c:axId val="80145792"/>
      </c:barChart>
      <c:catAx>
        <c:axId val="80144256"/>
        <c:scaling>
          <c:orientation val="minMax"/>
        </c:scaling>
        <c:delete val="1"/>
        <c:axPos val="b"/>
        <c:tickLblPos val="none"/>
        <c:crossAx val="80145792"/>
        <c:crosses val="autoZero"/>
        <c:auto val="1"/>
        <c:lblAlgn val="ctr"/>
        <c:lblOffset val="100"/>
      </c:catAx>
      <c:valAx>
        <c:axId val="80145792"/>
        <c:scaling>
          <c:orientation val="minMax"/>
          <c:max val="0.60000000000000064"/>
        </c:scaling>
        <c:axPos val="l"/>
        <c:majorGridlines>
          <c:spPr>
            <a:ln>
              <a:solidFill>
                <a:sysClr val="window" lastClr="FFFFFF">
                  <a:alpha val="0"/>
                </a:sysClr>
              </a:solidFill>
            </a:ln>
          </c:spPr>
        </c:majorGridlines>
        <c:numFmt formatCode="0%" sourceLinked="1"/>
        <c:majorTickMark val="none"/>
        <c:tickLblPos val="none"/>
        <c:spPr>
          <a:ln>
            <a:noFill/>
          </a:ln>
        </c:spPr>
        <c:crossAx val="80144256"/>
        <c:crosses val="autoZero"/>
        <c:crossBetween val="between"/>
      </c:valAx>
      <c:spPr>
        <a:noFill/>
        <a:ln>
          <a:noFill/>
        </a:ln>
      </c:spPr>
    </c:plotArea>
    <c:plotVisOnly val="1"/>
  </c:chart>
  <c:spPr>
    <a:noFill/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/>
      <c:barChart>
        <c:barDir val="col"/>
        <c:grouping val="clustered"/>
        <c:varyColors val="1"/>
        <c:ser>
          <c:idx val="0"/>
          <c:order val="0"/>
          <c:dPt>
            <c:idx val="0"/>
            <c:spPr>
              <a:solidFill>
                <a:srgbClr val="0033CC"/>
              </a:solidFill>
            </c:spPr>
          </c:dPt>
          <c:dPt>
            <c:idx val="1"/>
            <c:spPr>
              <a:solidFill>
                <a:schemeClr val="accent3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6.5321960111428389E-3"/>
                  <c:y val="0.18320610687023106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 Black" pitchFamily="34" charset="0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-2.6128784044571168E-2"/>
                  <c:y val="0.1885075434273024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 Black" pitchFamily="34" charset="0"/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5.7471264367816334E-3"/>
                  <c:y val="0.23748913065256386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 Black" pitchFamily="34" charset="0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>
                    <a:latin typeface="Arial Black" pitchFamily="34" charset="0"/>
                  </a:defRPr>
                </a:pPr>
                <a:endParaRPr lang="ru-RU"/>
              </a:p>
            </c:txPr>
            <c:showVal val="1"/>
          </c:dLbls>
          <c:val>
            <c:numRef>
              <c:f>Уровни8кл!$B$3:$B$4</c:f>
              <c:numCache>
                <c:formatCode>0%</c:formatCode>
                <c:ptCount val="2"/>
                <c:pt idx="0">
                  <c:v>0.14000000000000001</c:v>
                </c:pt>
                <c:pt idx="1">
                  <c:v>0.14000000000000001</c:v>
                </c:pt>
              </c:numCache>
            </c:numRef>
          </c:val>
        </c:ser>
        <c:gapWidth val="60"/>
        <c:axId val="80442496"/>
        <c:axId val="80444032"/>
      </c:barChart>
      <c:catAx>
        <c:axId val="80442496"/>
        <c:scaling>
          <c:orientation val="minMax"/>
        </c:scaling>
        <c:delete val="1"/>
        <c:axPos val="b"/>
        <c:tickLblPos val="none"/>
        <c:crossAx val="80444032"/>
        <c:crosses val="autoZero"/>
        <c:auto val="1"/>
        <c:lblAlgn val="ctr"/>
        <c:lblOffset val="100"/>
      </c:catAx>
      <c:valAx>
        <c:axId val="80444032"/>
        <c:scaling>
          <c:orientation val="minMax"/>
          <c:max val="0.60000000000000064"/>
        </c:scaling>
        <c:axPos val="l"/>
        <c:majorGridlines>
          <c:spPr>
            <a:ln>
              <a:solidFill>
                <a:sysClr val="window" lastClr="FFFFFF">
                  <a:alpha val="0"/>
                </a:sysClr>
              </a:solidFill>
            </a:ln>
          </c:spPr>
        </c:majorGridlines>
        <c:numFmt formatCode="0%" sourceLinked="1"/>
        <c:majorTickMark val="none"/>
        <c:tickLblPos val="none"/>
        <c:spPr>
          <a:ln>
            <a:noFill/>
          </a:ln>
        </c:spPr>
        <c:crossAx val="80442496"/>
        <c:crosses val="autoZero"/>
        <c:crossBetween val="between"/>
      </c:valAx>
      <c:spPr>
        <a:noFill/>
        <a:ln>
          <a:noFill/>
        </a:ln>
      </c:spPr>
    </c:plotArea>
    <c:plotVisOnly val="1"/>
  </c:chart>
  <c:spPr>
    <a:noFill/>
    <a:ln>
      <a:noFill/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/>
      <c:barChart>
        <c:barDir val="col"/>
        <c:grouping val="clustered"/>
        <c:varyColors val="1"/>
        <c:ser>
          <c:idx val="0"/>
          <c:order val="0"/>
          <c:dPt>
            <c:idx val="0"/>
            <c:spPr>
              <a:solidFill>
                <a:srgbClr val="0033CC"/>
              </a:solidFill>
            </c:spPr>
          </c:dPt>
          <c:dPt>
            <c:idx val="1"/>
            <c:spPr>
              <a:solidFill>
                <a:schemeClr val="accent3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0"/>
                  <c:y val="0.32569974554707382"/>
                </c:manualLayout>
              </c:layout>
              <c:showVal val="1"/>
            </c:dLbl>
            <c:dLbl>
              <c:idx val="1"/>
              <c:layout>
                <c:manualLayout>
                  <c:x val="5.268138375732621E-17"/>
                  <c:y val="0.33587786259542546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0.4071246819338496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 Black" pitchFamily="34" charset="0"/>
                  </a:defRPr>
                </a:pPr>
                <a:endParaRPr lang="ru-RU"/>
              </a:p>
            </c:txPr>
            <c:showVal val="1"/>
          </c:dLbls>
          <c:val>
            <c:numRef>
              <c:f>Уровни8кл!$B$7:$B$8</c:f>
              <c:numCache>
                <c:formatCode>0%</c:formatCode>
                <c:ptCount val="2"/>
                <c:pt idx="0">
                  <c:v>0.33000000000000268</c:v>
                </c:pt>
                <c:pt idx="1">
                  <c:v>0.34</c:v>
                </c:pt>
              </c:numCache>
            </c:numRef>
          </c:val>
        </c:ser>
        <c:gapWidth val="60"/>
        <c:axId val="80464512"/>
        <c:axId val="80466304"/>
      </c:barChart>
      <c:catAx>
        <c:axId val="80464512"/>
        <c:scaling>
          <c:orientation val="minMax"/>
        </c:scaling>
        <c:delete val="1"/>
        <c:axPos val="b"/>
        <c:tickLblPos val="none"/>
        <c:crossAx val="80466304"/>
        <c:crosses val="autoZero"/>
        <c:auto val="1"/>
        <c:lblAlgn val="ctr"/>
        <c:lblOffset val="100"/>
      </c:catAx>
      <c:valAx>
        <c:axId val="80466304"/>
        <c:scaling>
          <c:orientation val="minMax"/>
          <c:max val="0.60000000000000064"/>
        </c:scaling>
        <c:axPos val="l"/>
        <c:majorGridlines>
          <c:spPr>
            <a:ln w="0">
              <a:solidFill>
                <a:sysClr val="window" lastClr="FFFFFF">
                  <a:alpha val="0"/>
                </a:sysClr>
              </a:solidFill>
            </a:ln>
          </c:spPr>
        </c:majorGridlines>
        <c:numFmt formatCode="0%" sourceLinked="1"/>
        <c:majorTickMark val="none"/>
        <c:tickLblPos val="none"/>
        <c:spPr>
          <a:ln>
            <a:noFill/>
          </a:ln>
        </c:spPr>
        <c:crossAx val="80464512"/>
        <c:crosses val="autoZero"/>
        <c:crossBetween val="between"/>
      </c:valAx>
      <c:spPr>
        <a:noFill/>
        <a:ln>
          <a:noFill/>
        </a:ln>
      </c:spPr>
    </c:plotArea>
    <c:plotVisOnly val="1"/>
  </c:chart>
  <c:spPr>
    <a:noFill/>
    <a:ln>
      <a:noFill/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/>
      <c:barChart>
        <c:barDir val="col"/>
        <c:grouping val="clustered"/>
        <c:varyColors val="1"/>
        <c:ser>
          <c:idx val="0"/>
          <c:order val="0"/>
          <c:dPt>
            <c:idx val="0"/>
            <c:spPr>
              <a:solidFill>
                <a:srgbClr val="0033CC"/>
              </a:solidFill>
            </c:spPr>
          </c:dPt>
          <c:dPt>
            <c:idx val="1"/>
            <c:spPr>
              <a:solidFill>
                <a:schemeClr val="accent3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0"/>
                  <c:y val="0.2951653944020356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 Black" pitchFamily="34" charset="0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5.2681383757326327E-17"/>
                  <c:y val="0.33587786259542568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 Black" pitchFamily="34" charset="0"/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0"/>
                  <c:y val="0.40712468193384993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 Black" pitchFamily="34" charset="0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>
                    <a:latin typeface="Arial Black" pitchFamily="34" charset="0"/>
                  </a:defRPr>
                </a:pPr>
                <a:endParaRPr lang="ru-RU"/>
              </a:p>
            </c:txPr>
            <c:showVal val="1"/>
          </c:dLbls>
          <c:val>
            <c:numRef>
              <c:f>Уровни8кл!$B$11:$B$12</c:f>
              <c:numCache>
                <c:formatCode>0%</c:formatCode>
                <c:ptCount val="2"/>
                <c:pt idx="0">
                  <c:v>0.31000000000000216</c:v>
                </c:pt>
                <c:pt idx="1">
                  <c:v>0.33000000000000268</c:v>
                </c:pt>
              </c:numCache>
            </c:numRef>
          </c:val>
        </c:ser>
        <c:gapWidth val="60"/>
        <c:axId val="80324096"/>
        <c:axId val="80325632"/>
      </c:barChart>
      <c:catAx>
        <c:axId val="80324096"/>
        <c:scaling>
          <c:orientation val="minMax"/>
        </c:scaling>
        <c:delete val="1"/>
        <c:axPos val="b"/>
        <c:tickLblPos val="none"/>
        <c:crossAx val="80325632"/>
        <c:crosses val="autoZero"/>
        <c:auto val="1"/>
        <c:lblAlgn val="ctr"/>
        <c:lblOffset val="100"/>
      </c:catAx>
      <c:valAx>
        <c:axId val="80325632"/>
        <c:scaling>
          <c:orientation val="minMax"/>
          <c:max val="0.60000000000000064"/>
        </c:scaling>
        <c:axPos val="l"/>
        <c:majorGridlines>
          <c:spPr>
            <a:ln>
              <a:solidFill>
                <a:sysClr val="window" lastClr="FFFFFF">
                  <a:alpha val="0"/>
                </a:sysClr>
              </a:solidFill>
            </a:ln>
          </c:spPr>
        </c:majorGridlines>
        <c:numFmt formatCode="0%" sourceLinked="1"/>
        <c:majorTickMark val="none"/>
        <c:tickLblPos val="none"/>
        <c:spPr>
          <a:ln>
            <a:noFill/>
          </a:ln>
        </c:spPr>
        <c:crossAx val="80324096"/>
        <c:crosses val="autoZero"/>
        <c:crossBetween val="between"/>
      </c:valAx>
      <c:spPr>
        <a:noFill/>
        <a:ln>
          <a:noFill/>
        </a:ln>
      </c:spPr>
    </c:plotArea>
    <c:plotVisOnly val="1"/>
  </c:chart>
  <c:spPr>
    <a:noFill/>
    <a:ln>
      <a:noFill/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/>
      <c:barChart>
        <c:barDir val="col"/>
        <c:grouping val="clustered"/>
        <c:varyColors val="1"/>
        <c:ser>
          <c:idx val="0"/>
          <c:order val="0"/>
          <c:dPt>
            <c:idx val="0"/>
            <c:spPr>
              <a:solidFill>
                <a:srgbClr val="0033CC"/>
              </a:solidFill>
            </c:spPr>
          </c:dPt>
          <c:dPt>
            <c:idx val="1"/>
            <c:spPr>
              <a:solidFill>
                <a:schemeClr val="accent3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1.7241379310344827E-2"/>
                  <c:y val="0.23303640480054499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 Black" pitchFamily="34" charset="0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0"/>
                  <c:y val="0.22391777363707399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 Black" pitchFamily="34" charset="0"/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5.7471264367816334E-3"/>
                  <c:y val="0.21628498727735546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 Black" pitchFamily="34" charset="0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>
                    <a:latin typeface="Arial Black" pitchFamily="34" charset="0"/>
                  </a:defRPr>
                </a:pPr>
                <a:endParaRPr lang="ru-RU"/>
              </a:p>
            </c:txPr>
            <c:showVal val="1"/>
          </c:dLbls>
          <c:val>
            <c:numRef>
              <c:f>Уровни8кл!$B$15:$B$16</c:f>
              <c:numCache>
                <c:formatCode>0%</c:formatCode>
                <c:ptCount val="2"/>
                <c:pt idx="0">
                  <c:v>0.17</c:v>
                </c:pt>
                <c:pt idx="1">
                  <c:v>0.15000000000000024</c:v>
                </c:pt>
              </c:numCache>
            </c:numRef>
          </c:val>
        </c:ser>
        <c:gapWidth val="60"/>
        <c:axId val="83968384"/>
        <c:axId val="83969920"/>
      </c:barChart>
      <c:catAx>
        <c:axId val="83968384"/>
        <c:scaling>
          <c:orientation val="minMax"/>
        </c:scaling>
        <c:delete val="1"/>
        <c:axPos val="b"/>
        <c:tickLblPos val="none"/>
        <c:crossAx val="83969920"/>
        <c:crosses val="autoZero"/>
        <c:auto val="1"/>
        <c:lblAlgn val="ctr"/>
        <c:lblOffset val="100"/>
      </c:catAx>
      <c:valAx>
        <c:axId val="83969920"/>
        <c:scaling>
          <c:orientation val="minMax"/>
          <c:max val="0.60000000000000064"/>
        </c:scaling>
        <c:axPos val="l"/>
        <c:majorGridlines>
          <c:spPr>
            <a:ln>
              <a:solidFill>
                <a:sysClr val="window" lastClr="FFFFFF">
                  <a:alpha val="0"/>
                </a:sysClr>
              </a:solidFill>
            </a:ln>
          </c:spPr>
        </c:majorGridlines>
        <c:numFmt formatCode="0%" sourceLinked="1"/>
        <c:majorTickMark val="none"/>
        <c:tickLblPos val="none"/>
        <c:spPr>
          <a:ln>
            <a:noFill/>
          </a:ln>
        </c:spPr>
        <c:crossAx val="83968384"/>
        <c:crosses val="autoZero"/>
        <c:crossBetween val="between"/>
      </c:valAx>
      <c:spPr>
        <a:noFill/>
        <a:ln>
          <a:noFill/>
        </a:ln>
      </c:spPr>
    </c:plotArea>
    <c:plotVisOnly val="1"/>
  </c:chart>
  <c:spPr>
    <a:noFill/>
    <a:ln>
      <a:noFill/>
    </a:ln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24196136326733"/>
          <c:y val="0.11933033740167696"/>
          <c:w val="0.68520748411271737"/>
          <c:h val="0.86926481084939611"/>
        </c:manualLayout>
      </c:layout>
      <c:radarChart>
        <c:radarStyle val="filled"/>
        <c:ser>
          <c:idx val="0"/>
          <c:order val="0"/>
          <c:spPr>
            <a:solidFill>
              <a:srgbClr val="339966"/>
            </a:solidFill>
          </c:spPr>
          <c:cat>
            <c:strRef>
              <c:f>Лист2!$A$3:$A$5</c:f>
              <c:strCache>
                <c:ptCount val="3"/>
                <c:pt idx="0">
                  <c:v>Чтение</c:v>
                </c:pt>
                <c:pt idx="1">
                  <c:v>Матема-
тика</c:v>
                </c:pt>
                <c:pt idx="2">
                  <c:v>Естество-
знание</c:v>
                </c:pt>
              </c:strCache>
            </c:strRef>
          </c:cat>
          <c:val>
            <c:numRef>
              <c:f>Лист2!$B$23:$B$25</c:f>
              <c:numCache>
                <c:formatCode>General</c:formatCode>
                <c:ptCount val="3"/>
                <c:pt idx="0">
                  <c:v>63</c:v>
                </c:pt>
                <c:pt idx="1">
                  <c:v>47</c:v>
                </c:pt>
                <c:pt idx="2">
                  <c:v>52</c:v>
                </c:pt>
              </c:numCache>
            </c:numRef>
          </c:val>
        </c:ser>
        <c:ser>
          <c:idx val="1"/>
          <c:order val="1"/>
          <c:spPr>
            <a:solidFill>
              <a:srgbClr val="DDDDDD"/>
            </a:solidFill>
            <a:ln w="25400">
              <a:noFill/>
            </a:ln>
          </c:spPr>
          <c:cat>
            <c:strRef>
              <c:f>Лист2!$A$3:$A$5</c:f>
              <c:strCache>
                <c:ptCount val="3"/>
                <c:pt idx="0">
                  <c:v>Чтение</c:v>
                </c:pt>
                <c:pt idx="1">
                  <c:v>Матема-
тика</c:v>
                </c:pt>
                <c:pt idx="2">
                  <c:v>Естество-
знание</c:v>
                </c:pt>
              </c:strCache>
            </c:strRef>
          </c:cat>
          <c:val>
            <c:numRef>
              <c:f>Лист2!$C$23:$C$25</c:f>
              <c:numCache>
                <c:formatCode>General</c:formatCode>
                <c:ptCount val="3"/>
                <c:pt idx="0">
                  <c:v>35</c:v>
                </c:pt>
                <c:pt idx="1">
                  <c:v>35</c:v>
                </c:pt>
                <c:pt idx="2">
                  <c:v>35</c:v>
                </c:pt>
              </c:numCache>
            </c:numRef>
          </c:val>
        </c:ser>
        <c:axId val="80356864"/>
        <c:axId val="80358400"/>
      </c:radarChart>
      <c:catAx>
        <c:axId val="80356864"/>
        <c:scaling>
          <c:orientation val="minMax"/>
        </c:scaling>
        <c:axPos val="b"/>
        <c:majorGridlines/>
        <c:tickLblPos val="nextTo"/>
        <c:txPr>
          <a:bodyPr/>
          <a:lstStyle/>
          <a:p>
            <a:pPr>
              <a:defRPr sz="1300" b="1">
                <a:latin typeface="Arial Narrow" pitchFamily="34" charset="0"/>
              </a:defRPr>
            </a:pPr>
            <a:endParaRPr lang="ru-RU"/>
          </a:p>
        </c:txPr>
        <c:crossAx val="80358400"/>
        <c:crosses val="autoZero"/>
        <c:auto val="1"/>
        <c:lblAlgn val="ctr"/>
        <c:lblOffset val="100"/>
      </c:catAx>
      <c:valAx>
        <c:axId val="80358400"/>
        <c:scaling>
          <c:orientation val="minMax"/>
          <c:max val="100"/>
        </c:scaling>
        <c:axPos val="l"/>
        <c:majorGridlines/>
        <c:numFmt formatCode="General" sourceLinked="1"/>
        <c:majorTickMark val="cross"/>
        <c:tickLblPos val="nextTo"/>
        <c:txPr>
          <a:bodyPr/>
          <a:lstStyle/>
          <a:p>
            <a:pPr>
              <a:defRPr sz="1200" b="1">
                <a:latin typeface="Arial Narrow" pitchFamily="34" charset="0"/>
              </a:defRPr>
            </a:pPr>
            <a:endParaRPr lang="ru-RU"/>
          </a:p>
        </c:txPr>
        <c:crossAx val="80356864"/>
        <c:crosses val="autoZero"/>
        <c:crossBetween val="between"/>
        <c:majorUnit val="20"/>
      </c:valAx>
      <c:spPr>
        <a:noFill/>
      </c:spPr>
    </c:plotArea>
    <c:plotVisOnly val="1"/>
  </c:chart>
  <c:spPr>
    <a:noFill/>
  </c:spPr>
  <c:externalData r:id="rId2"/>
</c:chartSpace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A5BEB6-67E0-4C0F-B347-ECBA9C24CEE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0A4BE9-FE8F-4FA1-9CE4-C35C0CD8D152}">
      <dgm:prSet custT="1"/>
      <dgm:spPr>
        <a:solidFill>
          <a:schemeClr val="accent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ru-RU" sz="1600" b="1" dirty="0" smtClean="0">
              <a:solidFill>
                <a:schemeClr val="tx1"/>
              </a:solidFill>
            </a:rPr>
            <a:t>Учащийся А</a:t>
          </a:r>
          <a:r>
            <a:rPr lang="ru-RU" sz="1600" dirty="0" smtClean="0">
              <a:solidFill>
                <a:schemeClr val="tx1"/>
              </a:solidFill>
            </a:rPr>
            <a:t> с высшем уровнем достижений</a:t>
          </a:r>
          <a:endParaRPr lang="en-US" sz="1600" dirty="0">
            <a:solidFill>
              <a:schemeClr val="tx1"/>
            </a:solidFill>
          </a:endParaRPr>
        </a:p>
      </dgm:t>
    </dgm:pt>
    <dgm:pt modelId="{EF15F811-F46E-494F-B072-E471E3EC9298}" type="parTrans" cxnId="{6444D6E6-2037-4F03-B6AB-58F7830464DA}">
      <dgm:prSet/>
      <dgm:spPr/>
      <dgm:t>
        <a:bodyPr/>
        <a:lstStyle/>
        <a:p>
          <a:endParaRPr lang="ru-RU"/>
        </a:p>
      </dgm:t>
    </dgm:pt>
    <dgm:pt modelId="{BC77B336-AB2D-40FF-B007-EE7B9A632988}" type="sibTrans" cxnId="{6444D6E6-2037-4F03-B6AB-58F7830464DA}">
      <dgm:prSet/>
      <dgm:spPr/>
      <dgm:t>
        <a:bodyPr/>
        <a:lstStyle/>
        <a:p>
          <a:endParaRPr lang="ru-RU"/>
        </a:p>
      </dgm:t>
    </dgm:pt>
    <dgm:pt modelId="{6C497573-D9C6-4CA9-A8FB-E0C596DF251E}" type="pres">
      <dgm:prSet presAssocID="{63A5BEB6-67E0-4C0F-B347-ECBA9C24CEE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D5E3F7-BF7C-41BC-87FC-BCC2237F6E4F}" type="pres">
      <dgm:prSet presAssocID="{700A4BE9-FE8F-4FA1-9CE4-C35C0CD8D15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5F497F-2DC4-4926-A310-4429861F4150}" type="presOf" srcId="{700A4BE9-FE8F-4FA1-9CE4-C35C0CD8D152}" destId="{48D5E3F7-BF7C-41BC-87FC-BCC2237F6E4F}" srcOrd="0" destOrd="0" presId="urn:microsoft.com/office/officeart/2005/8/layout/vList2"/>
    <dgm:cxn modelId="{AB78E2E4-1BAE-4BCD-A88E-A03A39EBA116}" type="presOf" srcId="{63A5BEB6-67E0-4C0F-B347-ECBA9C24CEE3}" destId="{6C497573-D9C6-4CA9-A8FB-E0C596DF251E}" srcOrd="0" destOrd="0" presId="urn:microsoft.com/office/officeart/2005/8/layout/vList2"/>
    <dgm:cxn modelId="{6444D6E6-2037-4F03-B6AB-58F7830464DA}" srcId="{63A5BEB6-67E0-4C0F-B347-ECBA9C24CEE3}" destId="{700A4BE9-FE8F-4FA1-9CE4-C35C0CD8D152}" srcOrd="0" destOrd="0" parTransId="{EF15F811-F46E-494F-B072-E471E3EC9298}" sibTransId="{BC77B336-AB2D-40FF-B007-EE7B9A632988}"/>
    <dgm:cxn modelId="{46079561-336F-4BEB-8673-453A2A6DC756}" type="presParOf" srcId="{6C497573-D9C6-4CA9-A8FB-E0C596DF251E}" destId="{48D5E3F7-BF7C-41BC-87FC-BCC2237F6E4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B5CEB28-A18B-49CE-850E-A07A6CEE006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511139-868F-4889-A7D1-5FF150066543}">
      <dgm:prSet/>
      <dgm:spPr>
        <a:solidFill>
          <a:srgbClr val="FF0000"/>
        </a:solidFill>
      </dgm:spPr>
      <dgm:t>
        <a:bodyPr/>
        <a:lstStyle/>
        <a:p>
          <a:pPr rtl="0"/>
          <a:r>
            <a:rPr lang="en-US" dirty="0" smtClean="0">
              <a:latin typeface="Arial Black" pitchFamily="34" charset="0"/>
            </a:rPr>
            <a:t>PIRLS</a:t>
          </a:r>
          <a:endParaRPr lang="ru-RU" dirty="0">
            <a:latin typeface="Arial Black" pitchFamily="34" charset="0"/>
          </a:endParaRPr>
        </a:p>
      </dgm:t>
    </dgm:pt>
    <dgm:pt modelId="{D4A31E0C-62C5-4A96-B3B0-DF47203E651D}" type="parTrans" cxnId="{DB37CBFC-6D92-4B60-90CC-7BC655224ACE}">
      <dgm:prSet/>
      <dgm:spPr/>
      <dgm:t>
        <a:bodyPr/>
        <a:lstStyle/>
        <a:p>
          <a:endParaRPr lang="ru-RU"/>
        </a:p>
      </dgm:t>
    </dgm:pt>
    <dgm:pt modelId="{B3257E86-274D-4067-84B8-333691B96D6A}" type="sibTrans" cxnId="{DB37CBFC-6D92-4B60-90CC-7BC655224ACE}">
      <dgm:prSet/>
      <dgm:spPr/>
      <dgm:t>
        <a:bodyPr/>
        <a:lstStyle/>
        <a:p>
          <a:endParaRPr lang="ru-RU"/>
        </a:p>
      </dgm:t>
    </dgm:pt>
    <dgm:pt modelId="{0E8AC785-6BB1-4B93-85CD-76FA675F3001}" type="pres">
      <dgm:prSet presAssocID="{9B5CEB28-A18B-49CE-850E-A07A6CEE006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15479A-3F21-4F81-B6C7-6B8DB2C4A15A}" type="pres">
      <dgm:prSet presAssocID="{1B511139-868F-4889-A7D1-5FF15006654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37CBFC-6D92-4B60-90CC-7BC655224ACE}" srcId="{9B5CEB28-A18B-49CE-850E-A07A6CEE0067}" destId="{1B511139-868F-4889-A7D1-5FF150066543}" srcOrd="0" destOrd="0" parTransId="{D4A31E0C-62C5-4A96-B3B0-DF47203E651D}" sibTransId="{B3257E86-274D-4067-84B8-333691B96D6A}"/>
    <dgm:cxn modelId="{1DF99956-BFF0-4369-B197-68FD9244ECA9}" type="presOf" srcId="{9B5CEB28-A18B-49CE-850E-A07A6CEE0067}" destId="{0E8AC785-6BB1-4B93-85CD-76FA675F3001}" srcOrd="0" destOrd="0" presId="urn:microsoft.com/office/officeart/2005/8/layout/vList2"/>
    <dgm:cxn modelId="{7F2F4145-F0A6-45E6-9B06-E85B4A577B71}" type="presOf" srcId="{1B511139-868F-4889-A7D1-5FF150066543}" destId="{2515479A-3F21-4F81-B6C7-6B8DB2C4A15A}" srcOrd="0" destOrd="0" presId="urn:microsoft.com/office/officeart/2005/8/layout/vList2"/>
    <dgm:cxn modelId="{0341EE51-74E0-4B4E-8BBA-355810CB0A3F}" type="presParOf" srcId="{0E8AC785-6BB1-4B93-85CD-76FA675F3001}" destId="{2515479A-3F21-4F81-B6C7-6B8DB2C4A15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862EFCE-6FB5-437A-B3A2-B05D34AE3674}" type="doc">
      <dgm:prSet loTypeId="urn:microsoft.com/office/officeart/2005/8/layout/vList5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ADD7AE8E-5533-4816-BA69-AB955F99039C}">
      <dgm:prSet phldrT="[Текст]" custT="1"/>
      <dgm:spPr>
        <a:blipFill rotWithShape="0">
          <a:blip xmlns:r="http://schemas.openxmlformats.org/officeDocument/2006/relationships" r:embed="rId1">
            <a:lum bright="55000" contrast="-48000"/>
          </a:blip>
          <a:stretch>
            <a:fillRect/>
          </a:stretch>
        </a:blipFill>
        <a:ln>
          <a:noFill/>
        </a:ln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Arial Black" pitchFamily="34" charset="0"/>
              <a:cs typeface="Arial" pitchFamily="34" charset="0"/>
            </a:rPr>
            <a:t>Российский портрет успешной  школы</a:t>
          </a:r>
          <a:endParaRPr lang="ru-RU" sz="2800" b="1" dirty="0">
            <a:solidFill>
              <a:schemeClr val="tx1"/>
            </a:solidFill>
            <a:latin typeface="Arial Black" pitchFamily="34" charset="0"/>
            <a:cs typeface="Arial" pitchFamily="34" charset="0"/>
          </a:endParaRPr>
        </a:p>
      </dgm:t>
    </dgm:pt>
    <dgm:pt modelId="{51B83EE4-3C43-46B7-8836-851663AE2F31}" type="parTrans" cxnId="{85813627-25F9-44C7-BA4D-E86950772032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4539450-5F28-4A5B-825E-27FAC8A1E7C5}" type="sibTrans" cxnId="{85813627-25F9-44C7-BA4D-E86950772032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6FDD126-39D4-4E55-801F-490FD10B6E48}">
      <dgm:prSet phldrT="[Текст]" custT="1"/>
      <dgm:spPr>
        <a:noFill/>
        <a:ln>
          <a:noFill/>
        </a:ln>
      </dgm:spPr>
      <dgm:t>
        <a:bodyPr/>
        <a:lstStyle/>
        <a:p>
          <a:pPr marL="177800" marR="0" indent="-17145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latin typeface="Arial" pitchFamily="34" charset="0"/>
              <a:cs typeface="Arial" pitchFamily="34" charset="0"/>
            </a:rPr>
            <a:t>безопасность и комфорт детей в школе;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E2DCF20C-ED1D-4E0A-AEDC-A0568CDA3EB3}" type="parTrans" cxnId="{6BE4E1E5-756A-4798-AA94-3C9BFA0A7863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E512BF8-8290-4DEA-BB2D-9032B20AE135}" type="sibTrans" cxnId="{6BE4E1E5-756A-4798-AA94-3C9BFA0A7863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F941917-76C1-483C-BF18-E07AE5C02057}">
      <dgm:prSet phldrT="[Текст]" custT="1"/>
      <dgm:spPr>
        <a:noFill/>
        <a:ln>
          <a:noFill/>
        </a:ln>
      </dgm:spPr>
      <dgm:t>
        <a:bodyPr/>
        <a:lstStyle/>
        <a:p>
          <a:pPr marL="177800" indent="-17145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000" dirty="0" smtClean="0">
              <a:latin typeface="Arial" pitchFamily="34" charset="0"/>
              <a:cs typeface="Arial" pitchFamily="34" charset="0"/>
            </a:rPr>
            <a:t>хорошие условия для работы учителей;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08EA411C-F40F-4A36-8D99-7F8522A6698B}" type="parTrans" cxnId="{61097835-CDE6-4ACF-BDAD-6A1639EB261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9A5BAA2-F73B-4111-8598-C953E0181979}" type="sibTrans" cxnId="{61097835-CDE6-4ACF-BDAD-6A1639EB261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81932D77-95CF-4E5B-89D2-A45C96BBD328}">
      <dgm:prSet phldrT="[Текст]" custT="1"/>
      <dgm:spPr>
        <a:noFill/>
        <a:ln>
          <a:noFill/>
        </a:ln>
      </dgm:spPr>
      <dgm:t>
        <a:bodyPr/>
        <a:lstStyle/>
        <a:p>
          <a:pPr marL="177800" indent="-17145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000" dirty="0" smtClean="0">
              <a:latin typeface="Arial" pitchFamily="34" charset="0"/>
              <a:cs typeface="Arial" pitchFamily="34" charset="0"/>
            </a:rPr>
            <a:t>высокие требования к результатам обучения;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E91E008F-03CB-424E-A0D9-97F96CE0A862}" type="parTrans" cxnId="{9DA14705-8FAF-4DEA-8D35-95C19CEF0ED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828463F-7471-4966-ADEF-0ECF97DF79B5}" type="sibTrans" cxnId="{9DA14705-8FAF-4DEA-8D35-95C19CEF0ED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8A8C31A-1750-4DCA-822F-27F789D40BE0}">
      <dgm:prSet phldrT="[Текст]" custT="1"/>
      <dgm:spPr>
        <a:noFill/>
        <a:ln>
          <a:noFill/>
        </a:ln>
      </dgm:spPr>
      <dgm:t>
        <a:bodyPr/>
        <a:lstStyle/>
        <a:p>
          <a:pPr marL="177800" indent="-17145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000" dirty="0" smtClean="0">
              <a:latin typeface="Arial" pitchFamily="34" charset="0"/>
              <a:cs typeface="Arial" pitchFamily="34" charset="0"/>
            </a:rPr>
            <a:t>персональная помощь учащимся с трудностями в обучении;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D4178438-7B37-4EAC-A429-7C7EB1DF0CB9}" type="parTrans" cxnId="{6FFB1BC3-8846-4DE9-8F10-2760991523D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1E5D780-9F17-4890-B8AB-7D3D8DDBA211}" type="sibTrans" cxnId="{6FFB1BC3-8846-4DE9-8F10-2760991523D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33D38A0-87B9-4C3B-B033-05E2C851843C}">
      <dgm:prSet phldrT="[Текст]" custT="1"/>
      <dgm:spPr>
        <a:noFill/>
        <a:ln>
          <a:noFill/>
        </a:ln>
      </dgm:spPr>
      <dgm:t>
        <a:bodyPr/>
        <a:lstStyle/>
        <a:p>
          <a:pPr marL="177800" indent="-17145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000" dirty="0" smtClean="0">
              <a:latin typeface="Arial" pitchFamily="34" charset="0"/>
              <a:cs typeface="Arial" pitchFamily="34" charset="0"/>
            </a:rPr>
            <a:t>поддержка детей из социально неблагополучных семей;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E5F7E54E-90DA-46BE-8A4E-D4028D8FBD06}" type="parTrans" cxnId="{970E4B93-3BB9-4943-B1B3-A507EC9E6FE3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2FAF77B-B7A9-4C0C-89BA-EBA1C80A282E}" type="sibTrans" cxnId="{970E4B93-3BB9-4943-B1B3-A507EC9E6FE3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801CB12-FF3A-4EDF-BA7B-873B7981B637}">
      <dgm:prSet phldrT="[Текст]" custT="1"/>
      <dgm:spPr>
        <a:noFill/>
        <a:ln>
          <a:noFill/>
        </a:ln>
      </dgm:spPr>
      <dgm:t>
        <a:bodyPr/>
        <a:lstStyle/>
        <a:p>
          <a:pPr marL="177800" indent="-17145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000" dirty="0" smtClean="0">
              <a:latin typeface="Arial" pitchFamily="34" charset="0"/>
              <a:cs typeface="Arial" pitchFamily="34" charset="0"/>
            </a:rPr>
            <a:t>использование компьютеров для организации самостоятельной работы учащихся;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7CA9FA46-6C73-421B-A2A9-F0ED6EF5CE13}" type="parTrans" cxnId="{2EEC9E56-E65E-4597-9DF5-C8B5CACD8B4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A1B0543-92DB-4B8D-83B8-5EE1DCA52A87}" type="sibTrans" cxnId="{2EEC9E56-E65E-4597-9DF5-C8B5CACD8B4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A352804-41E2-4287-97BA-E52D440A0923}">
      <dgm:prSet phldrT="[Текст]" custT="1"/>
      <dgm:spPr>
        <a:noFill/>
        <a:ln>
          <a:noFill/>
        </a:ln>
      </dgm:spPr>
      <dgm:t>
        <a:bodyPr/>
        <a:lstStyle/>
        <a:p>
          <a:pPr marL="177800" indent="-17145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000" dirty="0" smtClean="0">
              <a:latin typeface="Arial" pitchFamily="34" charset="0"/>
              <a:cs typeface="Arial" pitchFamily="34" charset="0"/>
            </a:rPr>
            <a:t>минимальные проблемы с дисциплиной учащихся.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A0C903E4-E3CE-4B4C-841E-AE8E6A8842DC}" type="parTrans" cxnId="{BD94AA75-5E1E-4A4D-87C3-B2957EC3E5B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8DE9A23-C95B-4D5E-A8F5-CDB5BB267BC2}" type="sibTrans" cxnId="{BD94AA75-5E1E-4A4D-87C3-B2957EC3E5B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5DB1414-7A30-4D36-AD09-97CA3EB347DC}">
      <dgm:prSet phldrT="[Текст]" custT="1"/>
      <dgm:spPr>
        <a:noFill/>
        <a:ln>
          <a:noFill/>
        </a:ln>
      </dgm:spPr>
      <dgm:t>
        <a:bodyPr/>
        <a:lstStyle/>
        <a:p>
          <a:pPr marL="177800" indent="-17145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000" dirty="0" smtClean="0">
              <a:latin typeface="Arial" pitchFamily="34" charset="0"/>
              <a:cs typeface="Arial" pitchFamily="34" charset="0"/>
            </a:rPr>
            <a:t>достаточные ресурсы для организации учебного процесса;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E51D2F29-6E58-4073-8B37-C5F21FBB5065}" type="parTrans" cxnId="{69313900-7222-4916-B2C7-E3DC76B2C8C3}">
      <dgm:prSet/>
      <dgm:spPr/>
      <dgm:t>
        <a:bodyPr/>
        <a:lstStyle/>
        <a:p>
          <a:endParaRPr lang="ru-RU"/>
        </a:p>
      </dgm:t>
    </dgm:pt>
    <dgm:pt modelId="{6497C718-5E62-485E-ABD8-5E84BFF7E094}" type="sibTrans" cxnId="{69313900-7222-4916-B2C7-E3DC76B2C8C3}">
      <dgm:prSet/>
      <dgm:spPr/>
      <dgm:t>
        <a:bodyPr/>
        <a:lstStyle/>
        <a:p>
          <a:endParaRPr lang="ru-RU"/>
        </a:p>
      </dgm:t>
    </dgm:pt>
    <dgm:pt modelId="{62D52B99-793A-4244-90DE-1D15F859924A}" type="pres">
      <dgm:prSet presAssocID="{8862EFCE-6FB5-437A-B3A2-B05D34AE367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940524-F1DA-4B41-A863-DBCD081F0D43}" type="pres">
      <dgm:prSet presAssocID="{ADD7AE8E-5533-4816-BA69-AB955F99039C}" presName="linNode" presStyleCnt="0"/>
      <dgm:spPr/>
    </dgm:pt>
    <dgm:pt modelId="{2BBEDCF8-9C6A-4FC5-9525-26AC54B3F52D}" type="pres">
      <dgm:prSet presAssocID="{ADD7AE8E-5533-4816-BA69-AB955F99039C}" presName="parentText" presStyleLbl="node1" presStyleIdx="0" presStyleCnt="1" custScaleX="9948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74FE93-6E93-4BFD-9208-D3AEBFFF95AA}" type="pres">
      <dgm:prSet presAssocID="{ADD7AE8E-5533-4816-BA69-AB955F99039C}" presName="descendantText" presStyleLbl="alignAccFollowNode1" presStyleIdx="0" presStyleCnt="1" custScaleY="1242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951942-B737-40DA-A5FD-B7FBF4332480}" type="presOf" srcId="{F801CB12-FF3A-4EDF-BA7B-873B7981B637}" destId="{0774FE93-6E93-4BFD-9208-D3AEBFFF95AA}" srcOrd="0" destOrd="6" presId="urn:microsoft.com/office/officeart/2005/8/layout/vList5"/>
    <dgm:cxn modelId="{BD94AA75-5E1E-4A4D-87C3-B2957EC3E5BA}" srcId="{ADD7AE8E-5533-4816-BA69-AB955F99039C}" destId="{5A352804-41E2-4287-97BA-E52D440A0923}" srcOrd="7" destOrd="0" parTransId="{A0C903E4-E3CE-4B4C-841E-AE8E6A8842DC}" sibTransId="{78DE9A23-C95B-4D5E-A8F5-CDB5BB267BC2}"/>
    <dgm:cxn modelId="{6BE4E1E5-756A-4798-AA94-3C9BFA0A7863}" srcId="{ADD7AE8E-5533-4816-BA69-AB955F99039C}" destId="{56FDD126-39D4-4E55-801F-490FD10B6E48}" srcOrd="0" destOrd="0" parTransId="{E2DCF20C-ED1D-4E0A-AEDC-A0568CDA3EB3}" sibTransId="{1E512BF8-8290-4DEA-BB2D-9032B20AE135}"/>
    <dgm:cxn modelId="{FECEBD84-E053-4F22-B7D1-6E291AD0B617}" type="presOf" srcId="{81932D77-95CF-4E5B-89D2-A45C96BBD328}" destId="{0774FE93-6E93-4BFD-9208-D3AEBFFF95AA}" srcOrd="0" destOrd="3" presId="urn:microsoft.com/office/officeart/2005/8/layout/vList5"/>
    <dgm:cxn modelId="{DC3E07F7-5053-44E9-BE35-B1856C6591CF}" type="presOf" srcId="{58A8C31A-1750-4DCA-822F-27F789D40BE0}" destId="{0774FE93-6E93-4BFD-9208-D3AEBFFF95AA}" srcOrd="0" destOrd="4" presId="urn:microsoft.com/office/officeart/2005/8/layout/vList5"/>
    <dgm:cxn modelId="{44B7EEE1-A50D-49E6-BF64-57B6C6E887E1}" type="presOf" srcId="{5A352804-41E2-4287-97BA-E52D440A0923}" destId="{0774FE93-6E93-4BFD-9208-D3AEBFFF95AA}" srcOrd="0" destOrd="7" presId="urn:microsoft.com/office/officeart/2005/8/layout/vList5"/>
    <dgm:cxn modelId="{85813627-25F9-44C7-BA4D-E86950772032}" srcId="{8862EFCE-6FB5-437A-B3A2-B05D34AE3674}" destId="{ADD7AE8E-5533-4816-BA69-AB955F99039C}" srcOrd="0" destOrd="0" parTransId="{51B83EE4-3C43-46B7-8836-851663AE2F31}" sibTransId="{24539450-5F28-4A5B-825E-27FAC8A1E7C5}"/>
    <dgm:cxn modelId="{61097835-CDE6-4ACF-BDAD-6A1639EB261E}" srcId="{ADD7AE8E-5533-4816-BA69-AB955F99039C}" destId="{4F941917-76C1-483C-BF18-E07AE5C02057}" srcOrd="2" destOrd="0" parTransId="{08EA411C-F40F-4A36-8D99-7F8522A6698B}" sibTransId="{29A5BAA2-F73B-4111-8598-C953E0181979}"/>
    <dgm:cxn modelId="{251A2AA7-7D09-42A0-9729-5CDED90FDCE6}" type="presOf" srcId="{ADD7AE8E-5533-4816-BA69-AB955F99039C}" destId="{2BBEDCF8-9C6A-4FC5-9525-26AC54B3F52D}" srcOrd="0" destOrd="0" presId="urn:microsoft.com/office/officeart/2005/8/layout/vList5"/>
    <dgm:cxn modelId="{421DFFD6-A7FE-4C89-BC96-833200E7C645}" type="presOf" srcId="{35DB1414-7A30-4D36-AD09-97CA3EB347DC}" destId="{0774FE93-6E93-4BFD-9208-D3AEBFFF95AA}" srcOrd="0" destOrd="1" presId="urn:microsoft.com/office/officeart/2005/8/layout/vList5"/>
    <dgm:cxn modelId="{6FFB1BC3-8846-4DE9-8F10-2760991523D1}" srcId="{ADD7AE8E-5533-4816-BA69-AB955F99039C}" destId="{58A8C31A-1750-4DCA-822F-27F789D40BE0}" srcOrd="4" destOrd="0" parTransId="{D4178438-7B37-4EAC-A429-7C7EB1DF0CB9}" sibTransId="{F1E5D780-9F17-4890-B8AB-7D3D8DDBA211}"/>
    <dgm:cxn modelId="{D96D2912-1850-4F34-8E02-1426A3CF6DC0}" type="presOf" srcId="{56FDD126-39D4-4E55-801F-490FD10B6E48}" destId="{0774FE93-6E93-4BFD-9208-D3AEBFFF95AA}" srcOrd="0" destOrd="0" presId="urn:microsoft.com/office/officeart/2005/8/layout/vList5"/>
    <dgm:cxn modelId="{2EEC9E56-E65E-4597-9DF5-C8B5CACD8B47}" srcId="{ADD7AE8E-5533-4816-BA69-AB955F99039C}" destId="{F801CB12-FF3A-4EDF-BA7B-873B7981B637}" srcOrd="6" destOrd="0" parTransId="{7CA9FA46-6C73-421B-A2A9-F0ED6EF5CE13}" sibTransId="{EA1B0543-92DB-4B8D-83B8-5EE1DCA52A87}"/>
    <dgm:cxn modelId="{FCB4D879-DBA7-4677-96BA-7A5A09F20CB9}" type="presOf" srcId="{433D38A0-87B9-4C3B-B033-05E2C851843C}" destId="{0774FE93-6E93-4BFD-9208-D3AEBFFF95AA}" srcOrd="0" destOrd="5" presId="urn:microsoft.com/office/officeart/2005/8/layout/vList5"/>
    <dgm:cxn modelId="{9DA14705-8FAF-4DEA-8D35-95C19CEF0ED8}" srcId="{ADD7AE8E-5533-4816-BA69-AB955F99039C}" destId="{81932D77-95CF-4E5B-89D2-A45C96BBD328}" srcOrd="3" destOrd="0" parTransId="{E91E008F-03CB-424E-A0D9-97F96CE0A862}" sibTransId="{C828463F-7471-4966-ADEF-0ECF97DF79B5}"/>
    <dgm:cxn modelId="{1BCD3476-1E69-4BCB-9C62-5DD8CE913CB8}" type="presOf" srcId="{8862EFCE-6FB5-437A-B3A2-B05D34AE3674}" destId="{62D52B99-793A-4244-90DE-1D15F859924A}" srcOrd="0" destOrd="0" presId="urn:microsoft.com/office/officeart/2005/8/layout/vList5"/>
    <dgm:cxn modelId="{69313900-7222-4916-B2C7-E3DC76B2C8C3}" srcId="{ADD7AE8E-5533-4816-BA69-AB955F99039C}" destId="{35DB1414-7A30-4D36-AD09-97CA3EB347DC}" srcOrd="1" destOrd="0" parTransId="{E51D2F29-6E58-4073-8B37-C5F21FBB5065}" sibTransId="{6497C718-5E62-485E-ABD8-5E84BFF7E094}"/>
    <dgm:cxn modelId="{F83ACE8E-2744-46AA-B8B1-466EE1B4CE59}" type="presOf" srcId="{4F941917-76C1-483C-BF18-E07AE5C02057}" destId="{0774FE93-6E93-4BFD-9208-D3AEBFFF95AA}" srcOrd="0" destOrd="2" presId="urn:microsoft.com/office/officeart/2005/8/layout/vList5"/>
    <dgm:cxn modelId="{970E4B93-3BB9-4943-B1B3-A507EC9E6FE3}" srcId="{ADD7AE8E-5533-4816-BA69-AB955F99039C}" destId="{433D38A0-87B9-4C3B-B033-05E2C851843C}" srcOrd="5" destOrd="0" parTransId="{E5F7E54E-90DA-46BE-8A4E-D4028D8FBD06}" sibTransId="{22FAF77B-B7A9-4C0C-89BA-EBA1C80A282E}"/>
    <dgm:cxn modelId="{B35E52C2-029C-48B8-90D1-6E990DE442B2}" type="presParOf" srcId="{62D52B99-793A-4244-90DE-1D15F859924A}" destId="{8C940524-F1DA-4B41-A863-DBCD081F0D43}" srcOrd="0" destOrd="0" presId="urn:microsoft.com/office/officeart/2005/8/layout/vList5"/>
    <dgm:cxn modelId="{9B7B8E45-AF0B-40AF-BE07-BE44B82BE693}" type="presParOf" srcId="{8C940524-F1DA-4B41-A863-DBCD081F0D43}" destId="{2BBEDCF8-9C6A-4FC5-9525-26AC54B3F52D}" srcOrd="0" destOrd="0" presId="urn:microsoft.com/office/officeart/2005/8/layout/vList5"/>
    <dgm:cxn modelId="{C5FF39CE-84D6-4818-B709-03DD82035D4F}" type="presParOf" srcId="{8C940524-F1DA-4B41-A863-DBCD081F0D43}" destId="{0774FE93-6E93-4BFD-9208-D3AEBFFF95A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9A1BAD-9D10-4390-8F0E-A044B85C4CA2}" type="doc">
      <dgm:prSet loTypeId="urn:microsoft.com/office/officeart/2005/8/layout/v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5BB1F0-CE28-4771-9C15-189A5B9BC7F5}">
      <dgm:prSet custT="1"/>
      <dgm:spPr>
        <a:solidFill>
          <a:schemeClr val="accent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ru-RU" sz="1600" b="1" dirty="0" smtClean="0">
              <a:solidFill>
                <a:schemeClr val="tx1"/>
              </a:solidFill>
            </a:rPr>
            <a:t>Учащийся</a:t>
          </a:r>
          <a:r>
            <a:rPr lang="en-US" sz="1600" b="1" dirty="0" smtClean="0">
              <a:solidFill>
                <a:schemeClr val="tx1"/>
              </a:solidFill>
            </a:rPr>
            <a:t> </a:t>
          </a:r>
          <a:r>
            <a:rPr lang="ru-RU" sz="1600" b="1" dirty="0" smtClean="0">
              <a:solidFill>
                <a:schemeClr val="tx1"/>
              </a:solidFill>
            </a:rPr>
            <a:t>С</a:t>
          </a:r>
          <a:r>
            <a:rPr lang="ru-RU" sz="1600" dirty="0" smtClean="0">
              <a:solidFill>
                <a:schemeClr val="tx1"/>
              </a:solidFill>
            </a:rPr>
            <a:t> со средним уровнем достижений</a:t>
          </a:r>
          <a:endParaRPr lang="en-US" sz="1600" dirty="0">
            <a:solidFill>
              <a:schemeClr val="tx1"/>
            </a:solidFill>
          </a:endParaRPr>
        </a:p>
      </dgm:t>
    </dgm:pt>
    <dgm:pt modelId="{B78F0888-970B-42C4-82B3-DADFF6A36649}" type="parTrans" cxnId="{3FA67218-4BE3-475C-9035-FE29494B0637}">
      <dgm:prSet/>
      <dgm:spPr/>
      <dgm:t>
        <a:bodyPr/>
        <a:lstStyle/>
        <a:p>
          <a:endParaRPr lang="ru-RU"/>
        </a:p>
      </dgm:t>
    </dgm:pt>
    <dgm:pt modelId="{12087178-A67F-4604-8A9D-729E507F6034}" type="sibTrans" cxnId="{3FA67218-4BE3-475C-9035-FE29494B0637}">
      <dgm:prSet/>
      <dgm:spPr/>
      <dgm:t>
        <a:bodyPr/>
        <a:lstStyle/>
        <a:p>
          <a:endParaRPr lang="ru-RU"/>
        </a:p>
      </dgm:t>
    </dgm:pt>
    <dgm:pt modelId="{7B5AC33E-D28B-4855-9E3B-327E553E9FFF}" type="pres">
      <dgm:prSet presAssocID="{5A9A1BAD-9D10-4390-8F0E-A044B85C4C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E0F13C-5B91-4B21-9AF7-B6A814BB5D3E}" type="pres">
      <dgm:prSet presAssocID="{AD5BB1F0-CE28-4771-9C15-189A5B9BC7F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A67218-4BE3-475C-9035-FE29494B0637}" srcId="{5A9A1BAD-9D10-4390-8F0E-A044B85C4CA2}" destId="{AD5BB1F0-CE28-4771-9C15-189A5B9BC7F5}" srcOrd="0" destOrd="0" parTransId="{B78F0888-970B-42C4-82B3-DADFF6A36649}" sibTransId="{12087178-A67F-4604-8A9D-729E507F6034}"/>
    <dgm:cxn modelId="{BB5C315B-3725-4AAA-9F96-3F7E6744E01B}" type="presOf" srcId="{AD5BB1F0-CE28-4771-9C15-189A5B9BC7F5}" destId="{D2E0F13C-5B91-4B21-9AF7-B6A814BB5D3E}" srcOrd="0" destOrd="0" presId="urn:microsoft.com/office/officeart/2005/8/layout/vList2"/>
    <dgm:cxn modelId="{578BB40A-0F59-44A9-A096-DFE7B54A0B92}" type="presOf" srcId="{5A9A1BAD-9D10-4390-8F0E-A044B85C4CA2}" destId="{7B5AC33E-D28B-4855-9E3B-327E553E9FFF}" srcOrd="0" destOrd="0" presId="urn:microsoft.com/office/officeart/2005/8/layout/vList2"/>
    <dgm:cxn modelId="{838E2397-42F9-4BB7-A7F3-63C45F2575AA}" type="presParOf" srcId="{7B5AC33E-D28B-4855-9E3B-327E553E9FFF}" destId="{D2E0F13C-5B91-4B21-9AF7-B6A814BB5D3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B635C5-EDD2-4EA0-B789-D51196739D50}" type="doc">
      <dgm:prSet loTypeId="urn:microsoft.com/office/officeart/2005/8/layout/vList2" loCatId="펨ٷ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812D0C-08E6-45AE-8A1B-96ECE936FEF5}">
      <dgm:prSet custT="1"/>
      <dgm:spPr>
        <a:solidFill>
          <a:schemeClr val="accent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ru-RU" sz="1600" b="1" dirty="0" smtClean="0">
              <a:solidFill>
                <a:schemeClr val="tx1"/>
              </a:solidFill>
            </a:rPr>
            <a:t>Учащийся </a:t>
          </a:r>
          <a:r>
            <a:rPr lang="en-US" sz="1600" b="1" dirty="0" smtClean="0">
              <a:solidFill>
                <a:schemeClr val="tx1"/>
              </a:solidFill>
            </a:rPr>
            <a:t>D</a:t>
          </a:r>
          <a:r>
            <a:rPr lang="ru-RU" sz="1600" dirty="0" smtClean="0">
              <a:solidFill>
                <a:schemeClr val="tx1"/>
              </a:solidFill>
            </a:rPr>
            <a:t> с низким уровнем достижений</a:t>
          </a:r>
          <a:endParaRPr lang="en-US" sz="1600" dirty="0">
            <a:solidFill>
              <a:schemeClr val="tx1"/>
            </a:solidFill>
          </a:endParaRPr>
        </a:p>
      </dgm:t>
    </dgm:pt>
    <dgm:pt modelId="{E9576CC6-A86B-475A-8935-F2129610BB8F}" type="parTrans" cxnId="{C307ED51-1D1A-4E55-9F4A-F262551E248E}">
      <dgm:prSet/>
      <dgm:spPr/>
      <dgm:t>
        <a:bodyPr/>
        <a:lstStyle/>
        <a:p>
          <a:endParaRPr lang="ru-RU"/>
        </a:p>
      </dgm:t>
    </dgm:pt>
    <dgm:pt modelId="{8BF3B38C-6997-4124-8B40-0CD76D69E7A0}" type="sibTrans" cxnId="{C307ED51-1D1A-4E55-9F4A-F262551E248E}">
      <dgm:prSet/>
      <dgm:spPr/>
      <dgm:t>
        <a:bodyPr/>
        <a:lstStyle/>
        <a:p>
          <a:endParaRPr lang="ru-RU"/>
        </a:p>
      </dgm:t>
    </dgm:pt>
    <dgm:pt modelId="{0C29C667-C5D2-41CA-95BE-A67515BE2686}" type="pres">
      <dgm:prSet presAssocID="{A9B635C5-EDD2-4EA0-B789-D51196739D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349353-971E-4808-AAB6-2F6599FF69D3}" type="pres">
      <dgm:prSet presAssocID="{C1812D0C-08E6-45AE-8A1B-96ECE936FEF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22FADE-E659-4028-BD0F-A6FE9DC6D756}" type="presOf" srcId="{C1812D0C-08E6-45AE-8A1B-96ECE936FEF5}" destId="{31349353-971E-4808-AAB6-2F6599FF69D3}" srcOrd="0" destOrd="0" presId="urn:microsoft.com/office/officeart/2005/8/layout/vList2"/>
    <dgm:cxn modelId="{2F85657C-E78F-4058-96B5-9BF0CEEBCE2C}" type="presOf" srcId="{A9B635C5-EDD2-4EA0-B789-D51196739D50}" destId="{0C29C667-C5D2-41CA-95BE-A67515BE2686}" srcOrd="0" destOrd="0" presId="urn:microsoft.com/office/officeart/2005/8/layout/vList2"/>
    <dgm:cxn modelId="{C307ED51-1D1A-4E55-9F4A-F262551E248E}" srcId="{A9B635C5-EDD2-4EA0-B789-D51196739D50}" destId="{C1812D0C-08E6-45AE-8A1B-96ECE936FEF5}" srcOrd="0" destOrd="0" parTransId="{E9576CC6-A86B-475A-8935-F2129610BB8F}" sibTransId="{8BF3B38C-6997-4124-8B40-0CD76D69E7A0}"/>
    <dgm:cxn modelId="{51042E03-4270-46CD-88FF-99E3CC03810A}" type="presParOf" srcId="{0C29C667-C5D2-41CA-95BE-A67515BE2686}" destId="{31349353-971E-4808-AAB6-2F6599FF69D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97F752-273C-41AA-9B04-8059AD688B1E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138899-D7D1-4FAE-B642-D5C0D938C911}">
      <dgm:prSet custT="1"/>
      <dgm:spPr/>
      <dgm:t>
        <a:bodyPr/>
        <a:lstStyle/>
        <a:p>
          <a:pPr algn="ctr" rtl="0"/>
          <a:r>
            <a:rPr lang="ru-RU" sz="1600" b="1" dirty="0" smtClean="0"/>
            <a:t>Задания высшего уровня трудности (625 баллов)</a:t>
          </a:r>
          <a:endParaRPr lang="en-US" sz="1600" b="1" dirty="0"/>
        </a:p>
      </dgm:t>
    </dgm:pt>
    <dgm:pt modelId="{7CA3A996-7A8C-4FD1-9B32-D24A6EE0736A}" type="parTrans" cxnId="{6BA49A8C-7D13-4428-8E51-BCA672C3B99A}">
      <dgm:prSet/>
      <dgm:spPr/>
      <dgm:t>
        <a:bodyPr/>
        <a:lstStyle/>
        <a:p>
          <a:endParaRPr lang="ru-RU" sz="1600" b="1"/>
        </a:p>
      </dgm:t>
    </dgm:pt>
    <dgm:pt modelId="{E3E7912A-9B97-4FA8-BAA8-6EDCA1A818C9}" type="sibTrans" cxnId="{6BA49A8C-7D13-4428-8E51-BCA672C3B99A}">
      <dgm:prSet/>
      <dgm:spPr/>
      <dgm:t>
        <a:bodyPr/>
        <a:lstStyle/>
        <a:p>
          <a:endParaRPr lang="ru-RU" sz="1600" b="1"/>
        </a:p>
      </dgm:t>
    </dgm:pt>
    <dgm:pt modelId="{945BD136-B6F0-4343-8983-9AE2A7184522}" type="pres">
      <dgm:prSet presAssocID="{8B97F752-273C-41AA-9B04-8059AD688B1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4320C6-E14B-44FD-826A-AD4BD88D84B0}" type="pres">
      <dgm:prSet presAssocID="{B2138899-D7D1-4FAE-B642-D5C0D938C91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A49A8C-7D13-4428-8E51-BCA672C3B99A}" srcId="{8B97F752-273C-41AA-9B04-8059AD688B1E}" destId="{B2138899-D7D1-4FAE-B642-D5C0D938C911}" srcOrd="0" destOrd="0" parTransId="{7CA3A996-7A8C-4FD1-9B32-D24A6EE0736A}" sibTransId="{E3E7912A-9B97-4FA8-BAA8-6EDCA1A818C9}"/>
    <dgm:cxn modelId="{D4C603BB-5FAD-4999-A0C3-8FCE960AEC3E}" type="presOf" srcId="{B2138899-D7D1-4FAE-B642-D5C0D938C911}" destId="{6F4320C6-E14B-44FD-826A-AD4BD88D84B0}" srcOrd="0" destOrd="0" presId="urn:microsoft.com/office/officeart/2005/8/layout/vList2"/>
    <dgm:cxn modelId="{A24BD118-05ED-4C1B-ABD1-4B0A8161BFB5}" type="presOf" srcId="{8B97F752-273C-41AA-9B04-8059AD688B1E}" destId="{945BD136-B6F0-4343-8983-9AE2A7184522}" srcOrd="0" destOrd="0" presId="urn:microsoft.com/office/officeart/2005/8/layout/vList2"/>
    <dgm:cxn modelId="{438F9689-8F3D-4096-AABF-63FA25DBD5A8}" type="presParOf" srcId="{945BD136-B6F0-4343-8983-9AE2A7184522}" destId="{6F4320C6-E14B-44FD-826A-AD4BD88D84B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80E693-6D0B-44E1-AB0C-AED1E61D7AE3}" type="doc">
      <dgm:prSet loTypeId="urn:microsoft.com/office/officeart/2005/8/layout/vList2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BA7BA4-BF94-4BDC-9802-C2883BAC6426}">
      <dgm:prSet custT="1"/>
      <dgm:spPr/>
      <dgm:t>
        <a:bodyPr/>
        <a:lstStyle/>
        <a:p>
          <a:pPr algn="ctr" rtl="0"/>
          <a:r>
            <a:rPr lang="ru-RU" sz="1600" b="1" dirty="0" smtClean="0"/>
            <a:t>Задания высокого уровня трудности </a:t>
          </a:r>
          <a:br>
            <a:rPr lang="ru-RU" sz="1600" b="1" dirty="0" smtClean="0"/>
          </a:br>
          <a:r>
            <a:rPr lang="ru-RU" sz="1600" b="1" dirty="0" smtClean="0"/>
            <a:t>(550 баллов)</a:t>
          </a:r>
          <a:endParaRPr lang="en-US" sz="1600" b="1" dirty="0"/>
        </a:p>
      </dgm:t>
    </dgm:pt>
    <dgm:pt modelId="{2EA07499-B4F2-48BC-90EA-219DD1536237}" type="parTrans" cxnId="{E442A418-9D4F-4A24-93DF-2F3AFED09F75}">
      <dgm:prSet/>
      <dgm:spPr/>
      <dgm:t>
        <a:bodyPr/>
        <a:lstStyle/>
        <a:p>
          <a:endParaRPr lang="ru-RU" sz="1600"/>
        </a:p>
      </dgm:t>
    </dgm:pt>
    <dgm:pt modelId="{197ACB38-1BEE-4281-8813-055A0E7EA344}" type="sibTrans" cxnId="{E442A418-9D4F-4A24-93DF-2F3AFED09F75}">
      <dgm:prSet/>
      <dgm:spPr/>
      <dgm:t>
        <a:bodyPr/>
        <a:lstStyle/>
        <a:p>
          <a:endParaRPr lang="ru-RU" sz="1600"/>
        </a:p>
      </dgm:t>
    </dgm:pt>
    <dgm:pt modelId="{666E439F-5954-49A2-862F-6ACBA81F0302}" type="pres">
      <dgm:prSet presAssocID="{A680E693-6D0B-44E1-AB0C-AED1E61D7AE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F55315-AF59-472A-95A9-648C7AB9FBF9}" type="pres">
      <dgm:prSet presAssocID="{77BA7BA4-BF94-4BDC-9802-C2883BAC642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EA4EFA-1661-4101-A474-9596CA754463}" type="presOf" srcId="{77BA7BA4-BF94-4BDC-9802-C2883BAC6426}" destId="{25F55315-AF59-472A-95A9-648C7AB9FBF9}" srcOrd="0" destOrd="0" presId="urn:microsoft.com/office/officeart/2005/8/layout/vList2"/>
    <dgm:cxn modelId="{E442A418-9D4F-4A24-93DF-2F3AFED09F75}" srcId="{A680E693-6D0B-44E1-AB0C-AED1E61D7AE3}" destId="{77BA7BA4-BF94-4BDC-9802-C2883BAC6426}" srcOrd="0" destOrd="0" parTransId="{2EA07499-B4F2-48BC-90EA-219DD1536237}" sibTransId="{197ACB38-1BEE-4281-8813-055A0E7EA344}"/>
    <dgm:cxn modelId="{26A4EB69-474C-462D-B01B-6F1C63F900FC}" type="presOf" srcId="{A680E693-6D0B-44E1-AB0C-AED1E61D7AE3}" destId="{666E439F-5954-49A2-862F-6ACBA81F0302}" srcOrd="0" destOrd="0" presId="urn:microsoft.com/office/officeart/2005/8/layout/vList2"/>
    <dgm:cxn modelId="{1C4F9596-2F33-488F-838A-F99A7264E36C}" type="presParOf" srcId="{666E439F-5954-49A2-862F-6ACBA81F0302}" destId="{25F55315-AF59-472A-95A9-648C7AB9FBF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762ABEB-734A-40B3-9450-117088E700AE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027AE2-859C-4011-9DF8-1FC6A3887896}">
      <dgm:prSet custT="1"/>
      <dgm:spPr/>
      <dgm:t>
        <a:bodyPr/>
        <a:lstStyle/>
        <a:p>
          <a:pPr algn="ctr" rtl="0"/>
          <a:r>
            <a:rPr lang="ru-RU" sz="1600" b="1" dirty="0" smtClean="0"/>
            <a:t>Задания низкого уровня трудности (400 баллов)</a:t>
          </a:r>
          <a:endParaRPr lang="en-US" sz="1600" b="1" dirty="0"/>
        </a:p>
      </dgm:t>
    </dgm:pt>
    <dgm:pt modelId="{53FB4076-9372-4C0E-AF79-477274FBEA8A}" type="parTrans" cxnId="{47B16529-0E4C-4E8D-9787-45301D71F267}">
      <dgm:prSet/>
      <dgm:spPr/>
      <dgm:t>
        <a:bodyPr/>
        <a:lstStyle/>
        <a:p>
          <a:endParaRPr lang="ru-RU"/>
        </a:p>
      </dgm:t>
    </dgm:pt>
    <dgm:pt modelId="{CF4579B7-E32D-4EFD-B6BF-2600A07F495F}" type="sibTrans" cxnId="{47B16529-0E4C-4E8D-9787-45301D71F267}">
      <dgm:prSet/>
      <dgm:spPr/>
      <dgm:t>
        <a:bodyPr/>
        <a:lstStyle/>
        <a:p>
          <a:endParaRPr lang="ru-RU"/>
        </a:p>
      </dgm:t>
    </dgm:pt>
    <dgm:pt modelId="{DB8678EF-2905-4B64-B57E-4AB320A5A52B}" type="pres">
      <dgm:prSet presAssocID="{8762ABEB-734A-40B3-9450-117088E700A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449C5A-64F1-45E9-8B3F-CE431C074B69}" type="pres">
      <dgm:prSet presAssocID="{72027AE2-859C-4011-9DF8-1FC6A388789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B16529-0E4C-4E8D-9787-45301D71F267}" srcId="{8762ABEB-734A-40B3-9450-117088E700AE}" destId="{72027AE2-859C-4011-9DF8-1FC6A3887896}" srcOrd="0" destOrd="0" parTransId="{53FB4076-9372-4C0E-AF79-477274FBEA8A}" sibTransId="{CF4579B7-E32D-4EFD-B6BF-2600A07F495F}"/>
    <dgm:cxn modelId="{8198EA3D-7595-4183-95FE-92C7E5EB25C6}" type="presOf" srcId="{8762ABEB-734A-40B3-9450-117088E700AE}" destId="{DB8678EF-2905-4B64-B57E-4AB320A5A52B}" srcOrd="0" destOrd="0" presId="urn:microsoft.com/office/officeart/2005/8/layout/vList2"/>
    <dgm:cxn modelId="{AD63E0C6-990B-4AA8-B6B0-D32AD1C0732A}" type="presOf" srcId="{72027AE2-859C-4011-9DF8-1FC6A3887896}" destId="{50449C5A-64F1-45E9-8B3F-CE431C074B69}" srcOrd="0" destOrd="0" presId="urn:microsoft.com/office/officeart/2005/8/layout/vList2"/>
    <dgm:cxn modelId="{998DF4F0-7A20-41BA-A258-D29239819E9D}" type="presParOf" srcId="{DB8678EF-2905-4B64-B57E-4AB320A5A52B}" destId="{50449C5A-64F1-45E9-8B3F-CE431C074B6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3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4110E0E-0178-4731-9140-FFB45638A644}" type="doc">
      <dgm:prSet loTypeId="urn:microsoft.com/office/officeart/2005/8/layout/vList2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FB29DB-4F00-4873-A1F6-29901E823268}">
      <dgm:prSet custT="1"/>
      <dgm:spPr/>
      <dgm:t>
        <a:bodyPr/>
        <a:lstStyle/>
        <a:p>
          <a:pPr algn="ctr" rtl="0"/>
          <a:r>
            <a:rPr lang="ru-RU" sz="1600" b="1" dirty="0" smtClean="0"/>
            <a:t>Задания среднего уровня трудности (475 баллов)</a:t>
          </a:r>
          <a:endParaRPr lang="en-US" sz="1600" b="1" dirty="0"/>
        </a:p>
      </dgm:t>
    </dgm:pt>
    <dgm:pt modelId="{07BC6DC8-B8DE-4E31-AFA1-AC2BB32EC4F3}" type="parTrans" cxnId="{62FDB03E-BA53-41AD-9C60-76EE85FE5788}">
      <dgm:prSet/>
      <dgm:spPr/>
      <dgm:t>
        <a:bodyPr/>
        <a:lstStyle/>
        <a:p>
          <a:endParaRPr lang="ru-RU"/>
        </a:p>
      </dgm:t>
    </dgm:pt>
    <dgm:pt modelId="{D68FFCD3-8857-40F1-AF91-0E76C1564061}" type="sibTrans" cxnId="{62FDB03E-BA53-41AD-9C60-76EE85FE5788}">
      <dgm:prSet/>
      <dgm:spPr/>
      <dgm:t>
        <a:bodyPr/>
        <a:lstStyle/>
        <a:p>
          <a:endParaRPr lang="ru-RU"/>
        </a:p>
      </dgm:t>
    </dgm:pt>
    <dgm:pt modelId="{446F27B6-29BB-405C-81DB-33099C17AE7A}" type="pres">
      <dgm:prSet presAssocID="{C4110E0E-0178-4731-9140-FFB45638A6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B2AFA8-15AA-470E-B3AA-3C06629A5A56}" type="pres">
      <dgm:prSet presAssocID="{CDFB29DB-4F00-4873-A1F6-29901E82326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3030D3-0029-4CB9-92B3-357307A5A8EC}" type="presOf" srcId="{C4110E0E-0178-4731-9140-FFB45638A644}" destId="{446F27B6-29BB-405C-81DB-33099C17AE7A}" srcOrd="0" destOrd="0" presId="urn:microsoft.com/office/officeart/2005/8/layout/vList2"/>
    <dgm:cxn modelId="{62FDB03E-BA53-41AD-9C60-76EE85FE5788}" srcId="{C4110E0E-0178-4731-9140-FFB45638A644}" destId="{CDFB29DB-4F00-4873-A1F6-29901E823268}" srcOrd="0" destOrd="0" parTransId="{07BC6DC8-B8DE-4E31-AFA1-AC2BB32EC4F3}" sibTransId="{D68FFCD3-8857-40F1-AF91-0E76C1564061}"/>
    <dgm:cxn modelId="{5149AEE6-DEA7-46A4-A1B0-5FE805F5BB4C}" type="presOf" srcId="{CDFB29DB-4F00-4873-A1F6-29901E823268}" destId="{84B2AFA8-15AA-470E-B3AA-3C06629A5A56}" srcOrd="0" destOrd="0" presId="urn:microsoft.com/office/officeart/2005/8/layout/vList2"/>
    <dgm:cxn modelId="{DB06D22E-FA79-4ACA-AFCE-A09F303F8FDD}" type="presParOf" srcId="{446F27B6-29BB-405C-81DB-33099C17AE7A}" destId="{84B2AFA8-15AA-470E-B3AA-3C06629A5A5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3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39E9BDD-B6A7-4D66-89FE-A5B9AF92936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035251-5CFA-4F5A-9E39-F2C7915D78AB}">
      <dgm:prSet custT="1"/>
      <dgm:spPr>
        <a:solidFill>
          <a:schemeClr val="accent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ru-RU" sz="1600" b="1" dirty="0" smtClean="0">
              <a:solidFill>
                <a:schemeClr val="tx1"/>
              </a:solidFill>
            </a:rPr>
            <a:t>Учащийся</a:t>
          </a:r>
          <a:r>
            <a:rPr lang="en-US" sz="1600" b="1" dirty="0" smtClean="0">
              <a:solidFill>
                <a:schemeClr val="tx1"/>
              </a:solidFill>
            </a:rPr>
            <a:t> B</a:t>
          </a:r>
          <a:r>
            <a:rPr lang="ru-RU" sz="1600" dirty="0" smtClean="0">
              <a:solidFill>
                <a:schemeClr val="tx1"/>
              </a:solidFill>
            </a:rPr>
            <a:t> с высоким уровнем достижений</a:t>
          </a:r>
          <a:endParaRPr lang="en-US" sz="1600" dirty="0">
            <a:solidFill>
              <a:schemeClr val="tx1"/>
            </a:solidFill>
          </a:endParaRPr>
        </a:p>
      </dgm:t>
    </dgm:pt>
    <dgm:pt modelId="{7C54A681-EB6F-4E67-BA8E-8067B1A919E0}" type="parTrans" cxnId="{320BE29B-B276-4526-A57F-DE5C05F9FBC0}">
      <dgm:prSet/>
      <dgm:spPr/>
      <dgm:t>
        <a:bodyPr/>
        <a:lstStyle/>
        <a:p>
          <a:endParaRPr lang="ru-RU"/>
        </a:p>
      </dgm:t>
    </dgm:pt>
    <dgm:pt modelId="{F2A95998-7CA8-4735-93B0-4F86B4EA40CA}" type="sibTrans" cxnId="{320BE29B-B276-4526-A57F-DE5C05F9FBC0}">
      <dgm:prSet/>
      <dgm:spPr/>
      <dgm:t>
        <a:bodyPr/>
        <a:lstStyle/>
        <a:p>
          <a:endParaRPr lang="ru-RU"/>
        </a:p>
      </dgm:t>
    </dgm:pt>
    <dgm:pt modelId="{91694CF1-8456-4FC0-932C-4DB5C1AADE2D}" type="pres">
      <dgm:prSet presAssocID="{539E9BDD-B6A7-4D66-89FE-A5B9AF92936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37FDD3-BF33-4FFF-99CB-6ACE5CEFC99D}" type="pres">
      <dgm:prSet presAssocID="{82035251-5CFA-4F5A-9E39-F2C7915D78A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167AD7-F02D-455B-BDBD-6A0A684FF335}" type="presOf" srcId="{539E9BDD-B6A7-4D66-89FE-A5B9AF92936B}" destId="{91694CF1-8456-4FC0-932C-4DB5C1AADE2D}" srcOrd="0" destOrd="0" presId="urn:microsoft.com/office/officeart/2005/8/layout/vList2"/>
    <dgm:cxn modelId="{320BE29B-B276-4526-A57F-DE5C05F9FBC0}" srcId="{539E9BDD-B6A7-4D66-89FE-A5B9AF92936B}" destId="{82035251-5CFA-4F5A-9E39-F2C7915D78AB}" srcOrd="0" destOrd="0" parTransId="{7C54A681-EB6F-4E67-BA8E-8067B1A919E0}" sibTransId="{F2A95998-7CA8-4735-93B0-4F86B4EA40CA}"/>
    <dgm:cxn modelId="{CB36D82F-E811-4840-8CB9-F7F7D868A82C}" type="presOf" srcId="{82035251-5CFA-4F5A-9E39-F2C7915D78AB}" destId="{EE37FDD3-BF33-4FFF-99CB-6ACE5CEFC99D}" srcOrd="0" destOrd="0" presId="urn:microsoft.com/office/officeart/2005/8/layout/vList2"/>
    <dgm:cxn modelId="{55F90079-D4A0-459E-A948-7E0F817E346E}" type="presParOf" srcId="{91694CF1-8456-4FC0-932C-4DB5C1AADE2D}" destId="{EE37FDD3-BF33-4FFF-99CB-6ACE5CEFC99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4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B5CEB28-A18B-49CE-850E-A07A6CEE006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511139-868F-4889-A7D1-5FF150066543}">
      <dgm:prSet/>
      <dgm:spPr>
        <a:solidFill>
          <a:srgbClr val="FF0000"/>
        </a:solidFill>
      </dgm:spPr>
      <dgm:t>
        <a:bodyPr/>
        <a:lstStyle/>
        <a:p>
          <a:pPr rtl="0"/>
          <a:r>
            <a:rPr lang="en-US" dirty="0" smtClean="0">
              <a:latin typeface="Arial Black" pitchFamily="34" charset="0"/>
            </a:rPr>
            <a:t>PIRLS</a:t>
          </a:r>
          <a:endParaRPr lang="ru-RU" dirty="0">
            <a:latin typeface="Arial Black" pitchFamily="34" charset="0"/>
          </a:endParaRPr>
        </a:p>
      </dgm:t>
    </dgm:pt>
    <dgm:pt modelId="{D4A31E0C-62C5-4A96-B3B0-DF47203E651D}" type="parTrans" cxnId="{DB37CBFC-6D92-4B60-90CC-7BC655224ACE}">
      <dgm:prSet/>
      <dgm:spPr/>
      <dgm:t>
        <a:bodyPr/>
        <a:lstStyle/>
        <a:p>
          <a:endParaRPr lang="ru-RU"/>
        </a:p>
      </dgm:t>
    </dgm:pt>
    <dgm:pt modelId="{B3257E86-274D-4067-84B8-333691B96D6A}" type="sibTrans" cxnId="{DB37CBFC-6D92-4B60-90CC-7BC655224ACE}">
      <dgm:prSet/>
      <dgm:spPr/>
      <dgm:t>
        <a:bodyPr/>
        <a:lstStyle/>
        <a:p>
          <a:endParaRPr lang="ru-RU"/>
        </a:p>
      </dgm:t>
    </dgm:pt>
    <dgm:pt modelId="{0E8AC785-6BB1-4B93-85CD-76FA675F3001}" type="pres">
      <dgm:prSet presAssocID="{9B5CEB28-A18B-49CE-850E-A07A6CEE006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15479A-3F21-4F81-B6C7-6B8DB2C4A15A}" type="pres">
      <dgm:prSet presAssocID="{1B511139-868F-4889-A7D1-5FF15006654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37CBFC-6D92-4B60-90CC-7BC655224ACE}" srcId="{9B5CEB28-A18B-49CE-850E-A07A6CEE0067}" destId="{1B511139-868F-4889-A7D1-5FF150066543}" srcOrd="0" destOrd="0" parTransId="{D4A31E0C-62C5-4A96-B3B0-DF47203E651D}" sibTransId="{B3257E86-274D-4067-84B8-333691B96D6A}"/>
    <dgm:cxn modelId="{69FED6F6-5FD0-434A-BA06-B35DBE0479DB}" type="presOf" srcId="{1B511139-868F-4889-A7D1-5FF150066543}" destId="{2515479A-3F21-4F81-B6C7-6B8DB2C4A15A}" srcOrd="0" destOrd="0" presId="urn:microsoft.com/office/officeart/2005/8/layout/vList2"/>
    <dgm:cxn modelId="{1B3FB5B6-D1BE-4827-97DA-877A0C7857EF}" type="presOf" srcId="{9B5CEB28-A18B-49CE-850E-A07A6CEE0067}" destId="{0E8AC785-6BB1-4B93-85CD-76FA675F3001}" srcOrd="0" destOrd="0" presId="urn:microsoft.com/office/officeart/2005/8/layout/vList2"/>
    <dgm:cxn modelId="{BE600B48-6F89-40E6-A04B-83BCCA5734E2}" type="presParOf" srcId="{0E8AC785-6BB1-4B93-85CD-76FA675F3001}" destId="{2515479A-3F21-4F81-B6C7-6B8DB2C4A15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D5E3F7-BF7C-41BC-87FC-BCC2237F6E4F}">
      <dsp:nvSpPr>
        <dsp:cNvPr id="0" name=""/>
        <dsp:cNvSpPr/>
      </dsp:nvSpPr>
      <dsp:spPr>
        <a:xfrm>
          <a:off x="0" y="7400"/>
          <a:ext cx="2270110" cy="82368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Учащийся А</a:t>
          </a:r>
          <a:r>
            <a:rPr lang="ru-RU" sz="1600" kern="1200" dirty="0" smtClean="0">
              <a:solidFill>
                <a:schemeClr val="tx1"/>
              </a:solidFill>
            </a:rPr>
            <a:t> с высшем уровнем достижений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0" y="7400"/>
        <a:ext cx="2270110" cy="82368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15479A-3F21-4F81-B6C7-6B8DB2C4A15A}">
      <dsp:nvSpPr>
        <dsp:cNvPr id="0" name=""/>
        <dsp:cNvSpPr/>
      </dsp:nvSpPr>
      <dsp:spPr>
        <a:xfrm>
          <a:off x="0" y="124277"/>
          <a:ext cx="1152128" cy="552824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Arial Black" pitchFamily="34" charset="0"/>
            </a:rPr>
            <a:t>PIRLS</a:t>
          </a:r>
          <a:endParaRPr lang="ru-RU" sz="2100" kern="1200" dirty="0">
            <a:latin typeface="Arial Black" pitchFamily="34" charset="0"/>
          </a:endParaRPr>
        </a:p>
      </dsp:txBody>
      <dsp:txXfrm>
        <a:off x="0" y="124277"/>
        <a:ext cx="1152128" cy="552824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74FE93-6E93-4BFD-9208-D3AEBFFF95AA}">
      <dsp:nvSpPr>
        <dsp:cNvPr id="0" name=""/>
        <dsp:cNvSpPr/>
      </dsp:nvSpPr>
      <dsp:spPr>
        <a:xfrm rot="5400000">
          <a:off x="3587271" y="-368490"/>
          <a:ext cx="4934000" cy="5705856"/>
        </a:xfrm>
        <a:prstGeom prst="round2Same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7800" marR="0" lvl="1" indent="-17145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безопасность и комфорт детей в школе;</a:t>
          </a:r>
          <a:endParaRPr lang="ru-RU" sz="2000" kern="1200" dirty="0">
            <a:latin typeface="Arial" pitchFamily="34" charset="0"/>
            <a:cs typeface="Arial" pitchFamily="34" charset="0"/>
          </a:endParaRPr>
        </a:p>
        <a:p>
          <a:pPr marL="17780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достаточные ресурсы для организации учебного процесса;</a:t>
          </a:r>
          <a:endParaRPr lang="ru-RU" sz="2000" kern="1200" dirty="0">
            <a:latin typeface="Arial" pitchFamily="34" charset="0"/>
            <a:cs typeface="Arial" pitchFamily="34" charset="0"/>
          </a:endParaRPr>
        </a:p>
        <a:p>
          <a:pPr marL="17780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хорошие условия для работы учителей;</a:t>
          </a:r>
          <a:endParaRPr lang="ru-RU" sz="2000" kern="1200" dirty="0">
            <a:latin typeface="Arial" pitchFamily="34" charset="0"/>
            <a:cs typeface="Arial" pitchFamily="34" charset="0"/>
          </a:endParaRPr>
        </a:p>
        <a:p>
          <a:pPr marL="17780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высокие требования к результатам обучения;</a:t>
          </a:r>
          <a:endParaRPr lang="ru-RU" sz="2000" kern="1200" dirty="0">
            <a:latin typeface="Arial" pitchFamily="34" charset="0"/>
            <a:cs typeface="Arial" pitchFamily="34" charset="0"/>
          </a:endParaRPr>
        </a:p>
        <a:p>
          <a:pPr marL="17780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персональная помощь учащимся с трудностями в обучении;</a:t>
          </a:r>
          <a:endParaRPr lang="ru-RU" sz="2000" kern="1200" dirty="0">
            <a:latin typeface="Arial" pitchFamily="34" charset="0"/>
            <a:cs typeface="Arial" pitchFamily="34" charset="0"/>
          </a:endParaRPr>
        </a:p>
        <a:p>
          <a:pPr marL="17780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поддержка детей из социально неблагополучных семей;</a:t>
          </a:r>
          <a:endParaRPr lang="ru-RU" sz="2000" kern="1200" dirty="0">
            <a:latin typeface="Arial" pitchFamily="34" charset="0"/>
            <a:cs typeface="Arial" pitchFamily="34" charset="0"/>
          </a:endParaRPr>
        </a:p>
        <a:p>
          <a:pPr marL="17780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использование компьютеров для организации самостоятельной работы учащихся;</a:t>
          </a:r>
          <a:endParaRPr lang="ru-RU" sz="2000" kern="1200" dirty="0">
            <a:latin typeface="Arial" pitchFamily="34" charset="0"/>
            <a:cs typeface="Arial" pitchFamily="34" charset="0"/>
          </a:endParaRPr>
        </a:p>
        <a:p>
          <a:pPr marL="17780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минимальные проблемы с дисциплиной учащихся.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 rot="5400000">
        <a:off x="3587271" y="-368490"/>
        <a:ext cx="4934000" cy="5705856"/>
      </dsp:txXfrm>
    </dsp:sp>
    <dsp:sp modelId="{2BBEDCF8-9C6A-4FC5-9525-26AC54B3F52D}">
      <dsp:nvSpPr>
        <dsp:cNvPr id="0" name=""/>
        <dsp:cNvSpPr/>
      </dsp:nvSpPr>
      <dsp:spPr>
        <a:xfrm>
          <a:off x="8200" y="2426"/>
          <a:ext cx="3193143" cy="4964022"/>
        </a:xfrm>
        <a:prstGeom prst="roundRect">
          <a:avLst/>
        </a:prstGeom>
        <a:blipFill rotWithShape="0">
          <a:blip xmlns:r="http://schemas.openxmlformats.org/officeDocument/2006/relationships" r:embed="rId1">
            <a:lum bright="55000" contrast="-48000"/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Arial Black" pitchFamily="34" charset="0"/>
              <a:cs typeface="Arial" pitchFamily="34" charset="0"/>
            </a:rPr>
            <a:t>Российский портрет успешной  школы</a:t>
          </a:r>
          <a:endParaRPr lang="ru-RU" sz="2800" b="1" kern="1200" dirty="0">
            <a:solidFill>
              <a:schemeClr val="tx1"/>
            </a:solidFill>
            <a:latin typeface="Arial Black" pitchFamily="34" charset="0"/>
            <a:cs typeface="Arial" pitchFamily="34" charset="0"/>
          </a:endParaRPr>
        </a:p>
      </dsp:txBody>
      <dsp:txXfrm>
        <a:off x="8200" y="2426"/>
        <a:ext cx="3193143" cy="496402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E0F13C-5B91-4B21-9AF7-B6A814BB5D3E}">
      <dsp:nvSpPr>
        <dsp:cNvPr id="0" name=""/>
        <dsp:cNvSpPr/>
      </dsp:nvSpPr>
      <dsp:spPr>
        <a:xfrm>
          <a:off x="0" y="230"/>
          <a:ext cx="2270110" cy="679057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Учащийся</a:t>
          </a:r>
          <a:r>
            <a:rPr lang="en-US" sz="1600" b="1" kern="1200" dirty="0" smtClean="0">
              <a:solidFill>
                <a:schemeClr val="tx1"/>
              </a:solidFill>
            </a:rPr>
            <a:t> </a:t>
          </a:r>
          <a:r>
            <a:rPr lang="ru-RU" sz="1600" b="1" kern="1200" dirty="0" smtClean="0">
              <a:solidFill>
                <a:schemeClr val="tx1"/>
              </a:solidFill>
            </a:rPr>
            <a:t>С</a:t>
          </a:r>
          <a:r>
            <a:rPr lang="ru-RU" sz="1600" kern="1200" dirty="0" smtClean="0">
              <a:solidFill>
                <a:schemeClr val="tx1"/>
              </a:solidFill>
            </a:rPr>
            <a:t> со средним уровнем достижений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0" y="230"/>
        <a:ext cx="2270110" cy="67905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349353-971E-4808-AAB6-2F6599FF69D3}">
      <dsp:nvSpPr>
        <dsp:cNvPr id="0" name=""/>
        <dsp:cNvSpPr/>
      </dsp:nvSpPr>
      <dsp:spPr>
        <a:xfrm>
          <a:off x="0" y="3673"/>
          <a:ext cx="2270110" cy="67392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Учащийся </a:t>
          </a:r>
          <a:r>
            <a:rPr lang="en-US" sz="1600" b="1" kern="1200" dirty="0" smtClean="0">
              <a:solidFill>
                <a:schemeClr val="tx1"/>
              </a:solidFill>
            </a:rPr>
            <a:t>D</a:t>
          </a:r>
          <a:r>
            <a:rPr lang="ru-RU" sz="1600" kern="1200" dirty="0" smtClean="0">
              <a:solidFill>
                <a:schemeClr val="tx1"/>
              </a:solidFill>
            </a:rPr>
            <a:t> с низким уровнем достижений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0" y="3673"/>
        <a:ext cx="2270110" cy="67392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4320C6-E14B-44FD-826A-AD4BD88D84B0}">
      <dsp:nvSpPr>
        <dsp:cNvPr id="0" name=""/>
        <dsp:cNvSpPr/>
      </dsp:nvSpPr>
      <dsp:spPr>
        <a:xfrm>
          <a:off x="0" y="14"/>
          <a:ext cx="2182677" cy="7546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Задания высшего уровня трудности (625 баллов)</a:t>
          </a:r>
          <a:endParaRPr lang="en-US" sz="1600" b="1" kern="1200" dirty="0"/>
        </a:p>
      </dsp:txBody>
      <dsp:txXfrm>
        <a:off x="0" y="14"/>
        <a:ext cx="2182677" cy="75460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F55315-AF59-472A-95A9-648C7AB9FBF9}">
      <dsp:nvSpPr>
        <dsp:cNvPr id="0" name=""/>
        <dsp:cNvSpPr/>
      </dsp:nvSpPr>
      <dsp:spPr>
        <a:xfrm>
          <a:off x="0" y="392"/>
          <a:ext cx="2158696" cy="73463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Задания высокого уровня трудности </a:t>
          </a:r>
          <a:br>
            <a:rPr lang="ru-RU" sz="1600" b="1" kern="1200" dirty="0" smtClean="0"/>
          </a:br>
          <a:r>
            <a:rPr lang="ru-RU" sz="1600" b="1" kern="1200" dirty="0" smtClean="0"/>
            <a:t>(550 баллов)</a:t>
          </a:r>
          <a:endParaRPr lang="en-US" sz="1600" b="1" kern="1200" dirty="0"/>
        </a:p>
      </dsp:txBody>
      <dsp:txXfrm>
        <a:off x="0" y="392"/>
        <a:ext cx="2158696" cy="73463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449C5A-64F1-45E9-8B3F-CE431C074B69}">
      <dsp:nvSpPr>
        <dsp:cNvPr id="0" name=""/>
        <dsp:cNvSpPr/>
      </dsp:nvSpPr>
      <dsp:spPr>
        <a:xfrm>
          <a:off x="0" y="347"/>
          <a:ext cx="2160240" cy="7190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Задания низкого уровня трудности (400 баллов)</a:t>
          </a:r>
          <a:endParaRPr lang="en-US" sz="1600" b="1" kern="1200" dirty="0"/>
        </a:p>
      </dsp:txBody>
      <dsp:txXfrm>
        <a:off x="0" y="347"/>
        <a:ext cx="2160240" cy="719001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B2AFA8-15AA-470E-B3AA-3C06629A5A56}">
      <dsp:nvSpPr>
        <dsp:cNvPr id="0" name=""/>
        <dsp:cNvSpPr/>
      </dsp:nvSpPr>
      <dsp:spPr>
        <a:xfrm>
          <a:off x="0" y="347"/>
          <a:ext cx="2158696" cy="7190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Задания среднего уровня трудности (475 баллов)</a:t>
          </a:r>
          <a:endParaRPr lang="en-US" sz="1600" b="1" kern="1200" dirty="0"/>
        </a:p>
      </dsp:txBody>
      <dsp:txXfrm>
        <a:off x="0" y="347"/>
        <a:ext cx="2158696" cy="719001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37FDD3-BF33-4FFF-99CB-6ACE5CEFC99D}">
      <dsp:nvSpPr>
        <dsp:cNvPr id="0" name=""/>
        <dsp:cNvSpPr/>
      </dsp:nvSpPr>
      <dsp:spPr>
        <a:xfrm>
          <a:off x="0" y="2799"/>
          <a:ext cx="2270110" cy="67392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Учащийся</a:t>
          </a:r>
          <a:r>
            <a:rPr lang="en-US" sz="1600" b="1" kern="1200" dirty="0" smtClean="0">
              <a:solidFill>
                <a:schemeClr val="tx1"/>
              </a:solidFill>
            </a:rPr>
            <a:t> B</a:t>
          </a:r>
          <a:r>
            <a:rPr lang="ru-RU" sz="1600" kern="1200" dirty="0" smtClean="0">
              <a:solidFill>
                <a:schemeClr val="tx1"/>
              </a:solidFill>
            </a:rPr>
            <a:t> с высоким уровнем достижений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0" y="2799"/>
        <a:ext cx="2270110" cy="67392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15479A-3F21-4F81-B6C7-6B8DB2C4A15A}">
      <dsp:nvSpPr>
        <dsp:cNvPr id="0" name=""/>
        <dsp:cNvSpPr/>
      </dsp:nvSpPr>
      <dsp:spPr>
        <a:xfrm>
          <a:off x="0" y="124277"/>
          <a:ext cx="1152128" cy="552824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Arial Black" pitchFamily="34" charset="0"/>
            </a:rPr>
            <a:t>PIRLS</a:t>
          </a:r>
          <a:endParaRPr lang="ru-RU" sz="2100" kern="1200" dirty="0">
            <a:latin typeface="Arial Black" pitchFamily="34" charset="0"/>
          </a:endParaRPr>
        </a:p>
      </dsp:txBody>
      <dsp:txXfrm>
        <a:off x="0" y="124277"/>
        <a:ext cx="1152128" cy="5528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0.15789</cdr:y>
    </cdr:from>
    <cdr:to>
      <cdr:x>0.13039</cdr:x>
      <cdr:y>0.29268</cdr:y>
    </cdr:to>
    <cdr:sp macro="" textlink="">
      <cdr:nvSpPr>
        <cdr:cNvPr id="2" name="Text Placeholder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0" y="466156"/>
          <a:ext cx="1090464" cy="3979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b">
          <a:norm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20000"/>
            </a:spcBef>
            <a:spcAft>
              <a:spcPts val="0"/>
            </a:spcAft>
            <a:buClrTx/>
            <a:buSzTx/>
            <a:buFont typeface="Arial" pitchFamily="34" charset="0"/>
            <a:buNone/>
            <a:tabLst/>
            <a:defRPr/>
          </a:pPr>
          <a:r>
            <a:rPr kumimoji="0" lang="en-US" sz="1600" b="1" i="1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cs typeface="Arial" pitchFamily="34" charset="0"/>
            </a:rPr>
            <a:t>4 </a:t>
          </a:r>
          <a:r>
            <a:rPr kumimoji="0" lang="ru-RU" sz="1600" b="1" i="1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cs typeface="Arial" pitchFamily="34" charset="0"/>
            </a:rPr>
            <a:t>класс</a:t>
          </a:r>
        </a:p>
      </cdr:txBody>
    </cdr:sp>
  </cdr:relSizeAnchor>
  <cdr:relSizeAnchor xmlns:cdr="http://schemas.openxmlformats.org/drawingml/2006/chartDrawing">
    <cdr:from>
      <cdr:x>0.14264</cdr:x>
      <cdr:y>0.72991</cdr:y>
    </cdr:from>
    <cdr:to>
      <cdr:x>0.26713</cdr:x>
      <cdr:y>0.85186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 rot="10800000">
          <a:off x="1192969" y="2154924"/>
          <a:ext cx="1041094" cy="360040"/>
        </a:xfrm>
        <a:prstGeom xmlns:a="http://schemas.openxmlformats.org/drawingml/2006/main" prst="roundRect">
          <a:avLst>
            <a:gd name="adj" fmla="val 50000"/>
          </a:avLst>
        </a:prstGeom>
        <a:solidFill xmlns:a="http://schemas.openxmlformats.org/drawingml/2006/main">
          <a:srgbClr val="C00000">
            <a:alpha val="7000"/>
          </a:srgbClr>
        </a:solidFill>
        <a:ln xmlns:a="http://schemas.openxmlformats.org/drawingml/2006/main" w="63500" cap="flat" cmpd="sng" algn="ctr">
          <a:solidFill>
            <a:srgbClr val="C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1.1957E-7</cdr:x>
      <cdr:y>0.08333</cdr:y>
    </cdr:from>
    <cdr:to>
      <cdr:x>0.12915</cdr:x>
      <cdr:y>0.22222</cdr:y>
    </cdr:to>
    <cdr:sp macro="" textlink="">
      <cdr:nvSpPr>
        <cdr:cNvPr id="2" name="Text Placeholder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1" y="216024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b">
          <a:norm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20000"/>
            </a:spcBef>
            <a:spcAft>
              <a:spcPts val="0"/>
            </a:spcAft>
            <a:buClrTx/>
            <a:buSzTx/>
            <a:buFont typeface="Arial" pitchFamily="34" charset="0"/>
            <a:buNone/>
            <a:tabLst/>
            <a:defRPr/>
          </a:pPr>
          <a:r>
            <a: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rPr>
            <a:t>8 </a:t>
          </a:r>
          <a:r>
            <a:rPr kumimoji="0" lang="ru-RU" sz="1600" b="1" i="1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cs typeface="Arial" pitchFamily="34" charset="0"/>
            </a:rPr>
            <a:t>класс</a:t>
          </a:r>
        </a:p>
      </cdr:txBody>
    </cdr:sp>
  </cdr:relSizeAnchor>
  <cdr:relSizeAnchor xmlns:cdr="http://schemas.openxmlformats.org/drawingml/2006/chartDrawing">
    <cdr:from>
      <cdr:x>0.14637</cdr:x>
      <cdr:y>0.69444</cdr:y>
    </cdr:from>
    <cdr:to>
      <cdr:x>0.27085</cdr:x>
      <cdr:y>0.83333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 rot="10800000">
          <a:off x="1224136" y="1800200"/>
          <a:ext cx="1041094" cy="360040"/>
        </a:xfrm>
        <a:prstGeom xmlns:a="http://schemas.openxmlformats.org/drawingml/2006/main" prst="roundRect">
          <a:avLst>
            <a:gd name="adj" fmla="val 50000"/>
          </a:avLst>
        </a:prstGeom>
        <a:solidFill xmlns:a="http://schemas.openxmlformats.org/drawingml/2006/main">
          <a:srgbClr val="C00000">
            <a:alpha val="7000"/>
          </a:srgbClr>
        </a:solidFill>
        <a:ln xmlns:a="http://schemas.openxmlformats.org/drawingml/2006/main" w="63500" cap="flat" cmpd="sng" algn="ctr">
          <a:solidFill>
            <a:srgbClr val="C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61A08-A312-4267-9607-7FB4665BEF38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36CCE-A187-44D8-B874-D2495FAA6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E24A8-2545-4C2C-A3F0-1337F2542AE0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9DCB5-ACC1-438C-8947-EE5EF4492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4219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9DCB5-ACC1-438C-8947-EE5EF44923A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2242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9DCB5-ACC1-438C-8947-EE5EF44923A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658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9DCB5-ACC1-438C-8947-EE5EF44923A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658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9DCB5-ACC1-438C-8947-EE5EF44923A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658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9DCB5-ACC1-438C-8947-EE5EF44923A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9DCB5-ACC1-438C-8947-EE5EF44923A7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2242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38" name="Group 14"/>
          <p:cNvGrpSpPr>
            <a:grpSpLocks/>
          </p:cNvGrpSpPr>
          <p:nvPr userDrawn="1"/>
        </p:nvGrpSpPr>
        <p:grpSpPr bwMode="auto">
          <a:xfrm>
            <a:off x="179512" y="332656"/>
            <a:ext cx="936104" cy="1170055"/>
            <a:chOff x="177" y="495"/>
            <a:chExt cx="1643" cy="1958"/>
          </a:xfrm>
        </p:grpSpPr>
        <p:sp>
          <p:nvSpPr>
            <p:cNvPr id="1039" name="Text Box 15"/>
            <p:cNvSpPr txBox="1">
              <a:spLocks noChangeArrowheads="1"/>
            </p:cNvSpPr>
            <p:nvPr userDrawn="1"/>
          </p:nvSpPr>
          <p:spPr bwMode="auto">
            <a:xfrm>
              <a:off x="177" y="1938"/>
              <a:ext cx="1643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54000" tIns="45720" rIns="1800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700" b="1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Российская академия образования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40" name="Picture 16" descr="mo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prstClr val="black"/>
                <a:srgbClr val="0000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370" y="495"/>
              <a:ext cx="1257" cy="147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" name="Рисунок 12" descr="asomi-map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317534" y="692696"/>
            <a:ext cx="9858086" cy="52565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 cstate="print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7884368" y="332656"/>
            <a:ext cx="922500" cy="618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28476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9138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403874"/>
            <a:ext cx="7239000" cy="4876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1329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1371600"/>
            <a:ext cx="1828800" cy="49530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1600"/>
            <a:ext cx="5791200" cy="4953000"/>
          </a:xfrm>
        </p:spPr>
        <p:txBody>
          <a:bodyPr vert="eaVert"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0973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 userDrawn="1"/>
        </p:nvSpPr>
        <p:spPr>
          <a:xfrm>
            <a:off x="0" y="6525344"/>
            <a:ext cx="9107488" cy="504056"/>
          </a:xfrm>
          <a:prstGeom prst="rect">
            <a:avLst/>
          </a:prstGeom>
          <a:gradFill flip="none" rotWithShape="1">
            <a:gsLst>
              <a:gs pos="0">
                <a:srgbClr val="CCEC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96416"/>
            <a:ext cx="8686800" cy="487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4"/>
          <p:cNvSpPr>
            <a:spLocks noChangeArrowheads="1"/>
          </p:cNvSpPr>
          <p:nvPr userDrawn="1"/>
        </p:nvSpPr>
        <p:spPr bwMode="auto">
          <a:xfrm>
            <a:off x="8316416" y="6388100"/>
            <a:ext cx="7302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fld id="{A05EDCA1-09AE-4D8E-8F41-E7B9DCD554EB}" type="slidenum">
              <a:rPr lang="en-US" sz="2200" b="1">
                <a:solidFill>
                  <a:schemeClr val="bg1"/>
                </a:solidFill>
                <a:latin typeface="Verdana" pitchFamily="34" charset="0"/>
              </a:rPr>
              <a:pPr algn="r" eaLnBrk="0" hangingPunct="0"/>
              <a:t>‹#›</a:t>
            </a:fld>
            <a:endParaRPr lang="en-US" sz="22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899592" y="6525344"/>
            <a:ext cx="720080" cy="315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>
              <a:buNone/>
              <a:defRPr b="1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000" b="1" kern="1200" cap="all" dirty="0" smtClean="0">
                <a:solidFill>
                  <a:srgbClr val="FF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PIRLS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5724128" y="6525344"/>
            <a:ext cx="2810258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>
              <a:buNone/>
              <a:defRPr b="1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000" b="1" kern="1200" cap="all" dirty="0" smtClean="0">
                <a:solidFill>
                  <a:srgbClr val="0066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TIMS</a:t>
            </a:r>
            <a:r>
              <a:rPr lang="ru-RU" sz="1000" b="1" kern="1200" cap="all" dirty="0" smtClean="0">
                <a:solidFill>
                  <a:srgbClr val="0066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S - 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Естествознание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Subtitle 2"/>
          <p:cNvSpPr txBox="1">
            <a:spLocks/>
          </p:cNvSpPr>
          <p:nvPr userDrawn="1"/>
        </p:nvSpPr>
        <p:spPr>
          <a:xfrm>
            <a:off x="2771800" y="6525344"/>
            <a:ext cx="2810258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>
              <a:buNone/>
              <a:defRPr b="1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000" b="1" kern="1200" cap="all" dirty="0" smtClean="0">
                <a:solidFill>
                  <a:srgbClr val="000099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TIMS</a:t>
            </a:r>
            <a:r>
              <a:rPr lang="ru-RU" sz="1000" b="1" kern="1200" cap="all" dirty="0" smtClean="0">
                <a:solidFill>
                  <a:srgbClr val="000099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S - 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Математика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0"/>
            <a:ext cx="9144000" cy="6525344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Oval 13"/>
          <p:cNvSpPr>
            <a:spLocks noChangeArrowheads="1"/>
          </p:cNvSpPr>
          <p:nvPr userDrawn="1"/>
        </p:nvSpPr>
        <p:spPr bwMode="auto">
          <a:xfrm>
            <a:off x="8388424" y="6057900"/>
            <a:ext cx="1600200" cy="1600200"/>
          </a:xfrm>
          <a:prstGeom prst="ellipse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rgbClr val="CCFFFF"/>
              </a:gs>
            </a:gsLst>
            <a:lin ang="2700000" scaled="1"/>
          </a:gra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Rectangle 14"/>
          <p:cNvSpPr>
            <a:spLocks noChangeArrowheads="1"/>
          </p:cNvSpPr>
          <p:nvPr userDrawn="1"/>
        </p:nvSpPr>
        <p:spPr bwMode="auto">
          <a:xfrm>
            <a:off x="8388424" y="6385396"/>
            <a:ext cx="7302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fld id="{A05EDCA1-09AE-4D8E-8F41-E7B9DCD554EB}" type="slidenum">
              <a:rPr lang="en-US" sz="2200" b="1">
                <a:solidFill>
                  <a:schemeClr val="bg1"/>
                </a:solidFill>
                <a:latin typeface="Verdana" pitchFamily="34" charset="0"/>
              </a:rPr>
              <a:pPr algn="r" eaLnBrk="0" hangingPunct="0"/>
              <a:t>‹#›</a:t>
            </a:fld>
            <a:endParaRPr lang="en-US" sz="2200" b="1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141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>
          <a:xfrm>
            <a:off x="-36512" y="6453336"/>
            <a:ext cx="9144000" cy="504056"/>
          </a:xfrm>
          <a:prstGeom prst="rect">
            <a:avLst/>
          </a:prstGeom>
          <a:gradFill flip="none" rotWithShape="1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0"/>
            <a:ext cx="9144000" cy="6165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96416"/>
            <a:ext cx="8686800" cy="487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4"/>
          <p:cNvSpPr>
            <a:spLocks noChangeArrowheads="1"/>
          </p:cNvSpPr>
          <p:nvPr userDrawn="1"/>
        </p:nvSpPr>
        <p:spPr bwMode="auto">
          <a:xfrm>
            <a:off x="8316416" y="6388100"/>
            <a:ext cx="7302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fld id="{A05EDCA1-09AE-4D8E-8F41-E7B9DCD554EB}" type="slidenum">
              <a:rPr lang="en-US" sz="2200" b="1">
                <a:solidFill>
                  <a:schemeClr val="bg1"/>
                </a:solidFill>
                <a:latin typeface="Verdana" pitchFamily="34" charset="0"/>
              </a:rPr>
              <a:pPr algn="r" eaLnBrk="0" hangingPunct="0"/>
              <a:t>‹#›</a:t>
            </a:fld>
            <a:endParaRPr lang="en-US" sz="22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 userDrawn="1"/>
        </p:nvSpPr>
        <p:spPr bwMode="auto">
          <a:xfrm>
            <a:off x="0" y="0"/>
            <a:ext cx="9144000" cy="6021288"/>
          </a:xfrm>
          <a:prstGeom prst="rect">
            <a:avLst/>
          </a:prstGeom>
          <a:gradFill rotWithShape="1">
            <a:gsLst>
              <a:gs pos="0">
                <a:srgbClr val="B8CCE4">
                  <a:alpha val="50999"/>
                </a:srgbClr>
              </a:gs>
              <a:gs pos="100000">
                <a:srgbClr val="B8CCE4">
                  <a:gamma/>
                  <a:tint val="392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Oval 13"/>
          <p:cNvSpPr>
            <a:spLocks noChangeArrowheads="1"/>
          </p:cNvSpPr>
          <p:nvPr userDrawn="1"/>
        </p:nvSpPr>
        <p:spPr bwMode="auto">
          <a:xfrm>
            <a:off x="8388424" y="6093296"/>
            <a:ext cx="1600200" cy="1600200"/>
          </a:xfrm>
          <a:prstGeom prst="ellipse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rgbClr val="CCFFFF"/>
              </a:gs>
            </a:gsLst>
            <a:lin ang="2700000" scaled="1"/>
          </a:gra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Rectangle 14"/>
          <p:cNvSpPr>
            <a:spLocks noChangeArrowheads="1"/>
          </p:cNvSpPr>
          <p:nvPr userDrawn="1"/>
        </p:nvSpPr>
        <p:spPr bwMode="auto">
          <a:xfrm>
            <a:off x="8388424" y="6385396"/>
            <a:ext cx="7302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fld id="{A05EDCA1-09AE-4D8E-8F41-E7B9DCD554EB}" type="slidenum">
              <a:rPr lang="en-US" sz="2200" b="1">
                <a:solidFill>
                  <a:schemeClr val="bg1"/>
                </a:solidFill>
                <a:latin typeface="Verdana" pitchFamily="34" charset="0"/>
              </a:rPr>
              <a:pPr algn="r" eaLnBrk="0" hangingPunct="0"/>
              <a:t>‹#›</a:t>
            </a:fld>
            <a:endParaRPr lang="en-US" sz="22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5292080" y="6453336"/>
            <a:ext cx="2810258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>
              <a:buNone/>
              <a:defRPr b="1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000" b="1" kern="1200" cap="all" dirty="0" smtClean="0">
                <a:solidFill>
                  <a:srgbClr val="0066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TIMS</a:t>
            </a:r>
            <a:r>
              <a:rPr lang="ru-RU" sz="1000" b="1" kern="1200" cap="all" dirty="0" smtClean="0">
                <a:solidFill>
                  <a:srgbClr val="0066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S - 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Естествознание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Subtitle 2"/>
          <p:cNvSpPr txBox="1">
            <a:spLocks/>
          </p:cNvSpPr>
          <p:nvPr userDrawn="1"/>
        </p:nvSpPr>
        <p:spPr>
          <a:xfrm>
            <a:off x="1043608" y="6453336"/>
            <a:ext cx="2810258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>
              <a:buNone/>
              <a:defRPr b="1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000" b="1" kern="1200" cap="all" dirty="0" smtClean="0">
                <a:solidFill>
                  <a:srgbClr val="000099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TIMS</a:t>
            </a:r>
            <a:r>
              <a:rPr lang="ru-RU" sz="1000" b="1" kern="1200" cap="all" dirty="0" smtClean="0">
                <a:solidFill>
                  <a:srgbClr val="000099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S - 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Математика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141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929187"/>
            <a:ext cx="5105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733800"/>
            <a:ext cx="5105400" cy="11953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310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98637"/>
            <a:ext cx="4267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98637"/>
            <a:ext cx="4267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7333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733550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373312"/>
            <a:ext cx="42687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3550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2703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7092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6795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1014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6958"/>
            <a:ext cx="3236913" cy="1162050"/>
          </a:xfrm>
        </p:spPr>
        <p:txBody>
          <a:bodyPr anchor="b"/>
          <a:lstStyle>
            <a:lvl1pPr algn="l"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3968750" cy="49090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371600"/>
            <a:ext cx="3236913" cy="49136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9052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403874"/>
            <a:ext cx="8686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425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68D13-5EF5-42B0-A8BE-ADA17887028F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7373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8AA99-7238-42D3-B68A-A4E1B56FE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6082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36.emf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er.edu.au/http:/timssandpirls.bc.ed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centeroko@mail.ru" TargetMode="External"/><Relationship Id="rId4" Type="http://schemas.openxmlformats.org/officeDocument/2006/relationships/hyperlink" Target="http://www.centeroko.ru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9" Type="http://schemas.openxmlformats.org/officeDocument/2006/relationships/diagramQuickStyle" Target="../diagrams/quickStyle8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34" Type="http://schemas.openxmlformats.org/officeDocument/2006/relationships/diagramQuickStyle" Target="../diagrams/quickStyle7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33" Type="http://schemas.openxmlformats.org/officeDocument/2006/relationships/diagramLayout" Target="../diagrams/layout7.xml"/><Relationship Id="rId38" Type="http://schemas.openxmlformats.org/officeDocument/2006/relationships/diagramLayout" Target="../diagrams/layout8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29" Type="http://schemas.openxmlformats.org/officeDocument/2006/relationships/diagramQuickStyle" Target="../diagrams/quickStyle6.xml"/><Relationship Id="rId41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32" Type="http://schemas.openxmlformats.org/officeDocument/2006/relationships/diagramData" Target="../diagrams/data7.xml"/><Relationship Id="rId37" Type="http://schemas.openxmlformats.org/officeDocument/2006/relationships/diagramData" Target="../diagrams/data8.xml"/><Relationship Id="rId40" Type="http://schemas.openxmlformats.org/officeDocument/2006/relationships/diagramColors" Target="../diagrams/colors8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28" Type="http://schemas.openxmlformats.org/officeDocument/2006/relationships/diagramLayout" Target="../diagrams/layout6.xml"/><Relationship Id="rId36" Type="http://schemas.microsoft.com/office/2007/relationships/diagramDrawing" Target="../diagrams/drawing7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31" Type="http://schemas.microsoft.com/office/2007/relationships/diagramDrawing" Target="../diagrams/drawing6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Relationship Id="rId27" Type="http://schemas.openxmlformats.org/officeDocument/2006/relationships/diagramData" Target="../diagrams/data6.xml"/><Relationship Id="rId30" Type="http://schemas.openxmlformats.org/officeDocument/2006/relationships/diagramColors" Target="../diagrams/colors6.xml"/><Relationship Id="rId35" Type="http://schemas.openxmlformats.org/officeDocument/2006/relationships/diagramColors" Target="../diagrams/colors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 idx="4294967295"/>
          </p:nvPr>
        </p:nvSpPr>
        <p:spPr>
          <a:xfrm>
            <a:off x="611560" y="1914128"/>
            <a:ext cx="8064896" cy="295503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Основные результаты международных исследований </a:t>
            </a:r>
            <a:br>
              <a:rPr lang="ru-RU" sz="3200" dirty="0" smtClean="0">
                <a:solidFill>
                  <a:schemeClr val="tx2">
                    <a:lumMod val="5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PIRLS-2011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и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TIMSS-2011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как основа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для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управления  качеством общего образования в России</a:t>
            </a:r>
            <a:endParaRPr lang="ru-RU" sz="3200" dirty="0">
              <a:solidFill>
                <a:schemeClr val="tx2">
                  <a:lumMod val="50000"/>
                </a:schemeClr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Подзаголовок 5"/>
          <p:cNvSpPr txBox="1">
            <a:spLocks/>
          </p:cNvSpPr>
          <p:nvPr/>
        </p:nvSpPr>
        <p:spPr>
          <a:xfrm>
            <a:off x="683568" y="5949280"/>
            <a:ext cx="7992888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Международная конференция, 19-20 июня</a:t>
            </a:r>
            <a:r>
              <a:rPr lang="ru-RU" sz="2000" b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Москва</a:t>
            </a:r>
            <a:endParaRPr lang="ru-RU" sz="20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355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632" y="103584"/>
            <a:ext cx="8519864" cy="733128"/>
          </a:xfrm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ru-RU" sz="2800" dirty="0" smtClean="0">
                <a:latin typeface="Arial Black" pitchFamily="34" charset="0"/>
              </a:rPr>
              <a:t>Уровни достижений российских учащихся</a:t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> 4 класса</a:t>
            </a:r>
            <a:endParaRPr lang="ru-RU" sz="2800" dirty="0">
              <a:latin typeface="Arial Black" pitchFamily="34" charset="0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1227896" y="1722294"/>
            <a:ext cx="319768" cy="4731042"/>
            <a:chOff x="1227896" y="1722294"/>
            <a:chExt cx="319768" cy="4731042"/>
          </a:xfrm>
        </p:grpSpPr>
        <p:grpSp>
          <p:nvGrpSpPr>
            <p:cNvPr id="3" name="Группа 3"/>
            <p:cNvGrpSpPr/>
            <p:nvPr/>
          </p:nvGrpSpPr>
          <p:grpSpPr>
            <a:xfrm>
              <a:off x="1227896" y="1722294"/>
              <a:ext cx="319768" cy="4731042"/>
              <a:chOff x="0" y="0"/>
              <a:chExt cx="317046" cy="4431848"/>
            </a:xfrm>
          </p:grpSpPr>
          <p:cxnSp>
            <p:nvCxnSpPr>
              <p:cNvPr id="5" name="Прямая соединительная линия 4"/>
              <p:cNvCxnSpPr/>
              <p:nvPr/>
            </p:nvCxnSpPr>
            <p:spPr>
              <a:xfrm flipH="1">
                <a:off x="0" y="0"/>
                <a:ext cx="163286" cy="231322"/>
              </a:xfrm>
              <a:prstGeom prst="line">
                <a:avLst/>
              </a:prstGeom>
              <a:ln w="76200">
                <a:solidFill>
                  <a:srgbClr val="00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Прямая соединительная линия 5"/>
              <p:cNvCxnSpPr/>
              <p:nvPr/>
            </p:nvCxnSpPr>
            <p:spPr>
              <a:xfrm>
                <a:off x="140153" y="1"/>
                <a:ext cx="176893" cy="231321"/>
              </a:xfrm>
              <a:prstGeom prst="line">
                <a:avLst/>
              </a:prstGeom>
              <a:ln w="76200">
                <a:solidFill>
                  <a:srgbClr val="00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Прямая соединительная линия 6"/>
              <p:cNvSpPr/>
              <p:nvPr/>
            </p:nvSpPr>
            <p:spPr>
              <a:xfrm flipH="1">
                <a:off x="131991" y="9527"/>
                <a:ext cx="31291" cy="4422321"/>
              </a:xfrm>
              <a:prstGeom prst="line">
                <a:avLst/>
              </a:prstGeom>
              <a:ln w="76200">
                <a:solidFill>
                  <a:srgbClr val="00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cxnSp>
          <p:nvCxnSpPr>
            <p:cNvPr id="13" name="Прямая соединительная линия 12"/>
            <p:cNvCxnSpPr/>
            <p:nvPr/>
          </p:nvCxnSpPr>
          <p:spPr>
            <a:xfrm>
              <a:off x="1299904" y="2298358"/>
              <a:ext cx="193112" cy="9354"/>
            </a:xfrm>
            <a:prstGeom prst="line">
              <a:avLst/>
            </a:prstGeom>
            <a:ln w="63500"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1299904" y="3162454"/>
              <a:ext cx="193112" cy="9354"/>
            </a:xfrm>
            <a:prstGeom prst="line">
              <a:avLst/>
            </a:prstGeom>
            <a:ln w="63500"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1299904" y="4170566"/>
              <a:ext cx="193112" cy="9354"/>
            </a:xfrm>
            <a:prstGeom prst="line">
              <a:avLst/>
            </a:prstGeom>
            <a:ln w="63500"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1282185" y="5103328"/>
              <a:ext cx="193112" cy="9354"/>
            </a:xfrm>
            <a:prstGeom prst="line">
              <a:avLst/>
            </a:prstGeom>
            <a:ln w="63500"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-108520" y="4973687"/>
            <a:ext cx="136815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1600" b="1" dirty="0" smtClean="0">
                <a:latin typeface="Arial Narrow" pitchFamily="34" charset="0"/>
                <a:cs typeface="Times New Roman" pitchFamily="18" charset="0"/>
              </a:rPr>
              <a:t>Низкий</a:t>
            </a:r>
            <a:br>
              <a:rPr lang="ru-RU" sz="1600" b="1" dirty="0" smtClean="0">
                <a:latin typeface="Arial Narrow" pitchFamily="34" charset="0"/>
                <a:cs typeface="Times New Roman" pitchFamily="18" charset="0"/>
              </a:rPr>
            </a:br>
            <a:r>
              <a:rPr lang="ru-RU" sz="1600" b="1" dirty="0" smtClean="0">
                <a:latin typeface="Arial Narrow" pitchFamily="34" charset="0"/>
                <a:cs typeface="Times New Roman" pitchFamily="18" charset="0"/>
              </a:rPr>
              <a:t> (400 баллов)</a:t>
            </a:r>
            <a:endParaRPr lang="ru-RU" sz="1600" b="1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108520" y="4026550"/>
            <a:ext cx="129614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1600" b="1" dirty="0" smtClean="0">
                <a:latin typeface="Arial Narrow" pitchFamily="34" charset="0"/>
                <a:cs typeface="Times New Roman" pitchFamily="18" charset="0"/>
              </a:rPr>
              <a:t>Средний </a:t>
            </a:r>
            <a:br>
              <a:rPr lang="ru-RU" sz="1600" b="1" dirty="0" smtClean="0">
                <a:latin typeface="Arial Narrow" pitchFamily="34" charset="0"/>
                <a:cs typeface="Times New Roman" pitchFamily="18" charset="0"/>
              </a:rPr>
            </a:br>
            <a:r>
              <a:rPr lang="ru-RU" sz="1600" b="1" dirty="0" smtClean="0">
                <a:latin typeface="Arial Narrow" pitchFamily="34" charset="0"/>
                <a:cs typeface="Times New Roman" pitchFamily="18" charset="0"/>
              </a:rPr>
              <a:t>(475 баллов)</a:t>
            </a:r>
            <a:endParaRPr lang="ru-RU" sz="1600" b="1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-108520" y="3018438"/>
            <a:ext cx="136815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1600" b="1" dirty="0" smtClean="0">
                <a:latin typeface="Arial Narrow" pitchFamily="34" charset="0"/>
                <a:cs typeface="Times New Roman" pitchFamily="18" charset="0"/>
              </a:rPr>
              <a:t>Высокий</a:t>
            </a:r>
            <a:br>
              <a:rPr lang="ru-RU" sz="1600" b="1" dirty="0" smtClean="0">
                <a:latin typeface="Arial Narrow" pitchFamily="34" charset="0"/>
                <a:cs typeface="Times New Roman" pitchFamily="18" charset="0"/>
              </a:rPr>
            </a:br>
            <a:r>
              <a:rPr lang="ru-RU" sz="1600" b="1" dirty="0" smtClean="0">
                <a:latin typeface="Arial Narrow" pitchFamily="34" charset="0"/>
                <a:cs typeface="Times New Roman" pitchFamily="18" charset="0"/>
              </a:rPr>
              <a:t> (550 баллов)</a:t>
            </a:r>
            <a:endParaRPr lang="ru-RU" sz="1600" b="1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-108520" y="2154342"/>
            <a:ext cx="136815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1600" b="1" dirty="0" smtClean="0">
                <a:latin typeface="Arial Narrow" pitchFamily="34" charset="0"/>
                <a:cs typeface="Times New Roman" pitchFamily="18" charset="0"/>
              </a:rPr>
              <a:t>Высший </a:t>
            </a:r>
            <a:br>
              <a:rPr lang="ru-RU" sz="1600" b="1" dirty="0" smtClean="0">
                <a:latin typeface="Arial Narrow" pitchFamily="34" charset="0"/>
                <a:cs typeface="Times New Roman" pitchFamily="18" charset="0"/>
              </a:rPr>
            </a:br>
            <a:r>
              <a:rPr lang="ru-RU" sz="1600" b="1" dirty="0" smtClean="0">
                <a:latin typeface="Arial Narrow" pitchFamily="34" charset="0"/>
                <a:cs typeface="Times New Roman" pitchFamily="18" charset="0"/>
              </a:rPr>
              <a:t>(625 баллов и выше)</a:t>
            </a:r>
            <a:endParaRPr lang="ru-RU" sz="1600" b="1" dirty="0">
              <a:latin typeface="Arial Narrow" pitchFamily="34" charset="0"/>
              <a:cs typeface="Times New Roman" pitchFamily="18" charset="0"/>
            </a:endParaRPr>
          </a:p>
        </p:txBody>
      </p:sp>
      <p:graphicFrame>
        <p:nvGraphicFramePr>
          <p:cNvPr id="32" name="Диаграмма 31"/>
          <p:cNvGraphicFramePr/>
          <p:nvPr/>
        </p:nvGraphicFramePr>
        <p:xfrm>
          <a:off x="1403648" y="1533153"/>
          <a:ext cx="1872208" cy="124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3" name="Диаграмма 32"/>
          <p:cNvGraphicFramePr/>
          <p:nvPr/>
        </p:nvGraphicFramePr>
        <p:xfrm>
          <a:off x="1403648" y="2397249"/>
          <a:ext cx="1872208" cy="124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Диаграмма 33"/>
          <p:cNvGraphicFramePr/>
          <p:nvPr/>
        </p:nvGraphicFramePr>
        <p:xfrm>
          <a:off x="1403648" y="3333353"/>
          <a:ext cx="1872208" cy="124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5" name="Диаграмма 34"/>
          <p:cNvGraphicFramePr/>
          <p:nvPr/>
        </p:nvGraphicFramePr>
        <p:xfrm>
          <a:off x="1403648" y="4269457"/>
          <a:ext cx="1891227" cy="124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1403648" y="5949280"/>
            <a:ext cx="7776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 Narrow" pitchFamily="34" charset="0"/>
                <a:cs typeface="Arial" pitchFamily="34" charset="0"/>
              </a:rPr>
              <a:t>Не достигли низкого уровня 1% по чтению, 3% по математике и 2% по естествознанию.</a:t>
            </a:r>
            <a:endParaRPr lang="ru-RU" sz="16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47664" y="764704"/>
            <a:ext cx="615553" cy="100811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 Narrow" pitchFamily="34" charset="0"/>
              </a:rPr>
              <a:t>Чтение, </a:t>
            </a:r>
            <a:br>
              <a:rPr lang="ru-RU" sz="1400" b="1" dirty="0" smtClean="0">
                <a:latin typeface="Arial Narrow" pitchFamily="34" charset="0"/>
              </a:rPr>
            </a:br>
            <a:r>
              <a:rPr lang="ru-RU" sz="1400" b="1" dirty="0" smtClean="0">
                <a:solidFill>
                  <a:srgbClr val="FF0000"/>
                </a:solidFill>
                <a:latin typeface="Arial Narrow" pitchFamily="34" charset="0"/>
              </a:rPr>
              <a:t>568</a:t>
            </a:r>
            <a:endParaRPr lang="ru-RU" sz="1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051720" y="764704"/>
            <a:ext cx="615553" cy="100811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 Narrow" pitchFamily="34" charset="0"/>
              </a:rPr>
              <a:t>Математика, </a:t>
            </a:r>
            <a:r>
              <a:rPr lang="ru-RU" sz="1400" b="1" dirty="0" smtClean="0">
                <a:solidFill>
                  <a:srgbClr val="FF0000"/>
                </a:solidFill>
                <a:latin typeface="Arial Narrow" pitchFamily="34" charset="0"/>
              </a:rPr>
              <a:t>542</a:t>
            </a:r>
            <a:endParaRPr lang="ru-RU" sz="1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15706" y="476672"/>
            <a:ext cx="615553" cy="129614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 Narrow" pitchFamily="34" charset="0"/>
              </a:rPr>
              <a:t>Естествознание, </a:t>
            </a:r>
            <a:r>
              <a:rPr lang="ru-RU" sz="1400" b="1" dirty="0" smtClean="0">
                <a:solidFill>
                  <a:srgbClr val="FF0000"/>
                </a:solidFill>
                <a:latin typeface="Arial Narrow" pitchFamily="34" charset="0"/>
              </a:rPr>
              <a:t>552</a:t>
            </a:r>
            <a:endParaRPr lang="ru-RU" sz="1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6" name="Скругленная прямоугольная выноска 35"/>
          <p:cNvSpPr/>
          <p:nvPr/>
        </p:nvSpPr>
        <p:spPr>
          <a:xfrm>
            <a:off x="3491880" y="1196752"/>
            <a:ext cx="5328592" cy="2376264"/>
          </a:xfrm>
          <a:prstGeom prst="wedgeRoundRectCallout">
            <a:avLst>
              <a:gd name="adj1" fmla="val -61788"/>
              <a:gd name="adj2" fmla="val -12235"/>
              <a:gd name="adj3" fmla="val 16667"/>
            </a:avLst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Arial Narrow" pitchFamily="34" charset="0"/>
              </a:rPr>
              <a:t>Чтение: 19% могут воспринимать текст целостно и понимать отдельные единицы текста в их взаимосвязи; могут опираться на текст для обоснования собственных интерпретаций авторской позиции;</a:t>
            </a:r>
          </a:p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Arial Narrow" pitchFamily="34" charset="0"/>
              </a:rPr>
              <a:t>Математика: 13% могут решать достаточно сложные задачи и обосновывать свое решение;</a:t>
            </a:r>
          </a:p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Arial Narrow" pitchFamily="34" charset="0"/>
              </a:rPr>
              <a:t>Естествознание: 16% демонстрируют понимание природных процессов и знания о проведении исследований.</a:t>
            </a:r>
          </a:p>
          <a:p>
            <a:pPr algn="ctr"/>
            <a:endParaRPr lang="ru-RU" sz="1600" dirty="0"/>
          </a:p>
        </p:txBody>
      </p:sp>
      <p:sp>
        <p:nvSpPr>
          <p:cNvPr id="31" name="Скругленная прямоугольная выноска 30"/>
          <p:cNvSpPr/>
          <p:nvPr/>
        </p:nvSpPr>
        <p:spPr>
          <a:xfrm>
            <a:off x="3491880" y="4077072"/>
            <a:ext cx="5328592" cy="1656184"/>
          </a:xfrm>
          <a:prstGeom prst="wedgeRoundRectCallout">
            <a:avLst>
              <a:gd name="adj1" fmla="val -60309"/>
              <a:gd name="adj2" fmla="val -2946"/>
              <a:gd name="adj3" fmla="val 16667"/>
            </a:avLst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ru-RU" sz="16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r>
              <a:rPr lang="ru-RU" sz="1600" b="1" dirty="0" smtClean="0">
                <a:solidFill>
                  <a:schemeClr val="tx1"/>
                </a:solidFill>
                <a:latin typeface="Arial Narrow" pitchFamily="34" charset="0"/>
              </a:rPr>
              <a:t>Чтение: 7% </a:t>
            </a:r>
            <a:r>
              <a:rPr lang="ru-RU" sz="1600" b="1" dirty="0" smtClean="0">
                <a:solidFill>
                  <a:schemeClr val="tx1"/>
                </a:solidFill>
              </a:rPr>
              <a:t>могут вычитать из текста информацию, которая сообщается в явном виде и которую легко найти; </a:t>
            </a:r>
          </a:p>
          <a:p>
            <a:endParaRPr lang="ru-RU" sz="1600" b="1" dirty="0" smtClean="0">
              <a:solidFill>
                <a:schemeClr val="tx1"/>
              </a:solidFill>
            </a:endParaRPr>
          </a:p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Arial Narrow" pitchFamily="34" charset="0"/>
              </a:rPr>
              <a:t>Математика: 16% </a:t>
            </a:r>
            <a:r>
              <a:rPr lang="ru-RU" sz="1600" b="1" dirty="0" smtClean="0">
                <a:solidFill>
                  <a:schemeClr val="tx1"/>
                </a:solidFill>
              </a:rPr>
              <a:t>имеют некоторые элементарные знания;</a:t>
            </a:r>
          </a:p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Arial Narrow" pitchFamily="34" charset="0"/>
              </a:rPr>
              <a:t>Естествознание</a:t>
            </a:r>
            <a:r>
              <a:rPr lang="ru-RU" sz="1600" b="1" dirty="0" smtClean="0">
                <a:solidFill>
                  <a:schemeClr val="tx1"/>
                </a:solidFill>
                <a:latin typeface="Arial Narrow" pitchFamily="34" charset="0"/>
              </a:rPr>
              <a:t>: 12% </a:t>
            </a:r>
            <a:r>
              <a:rPr lang="ru-RU" sz="1600" b="1" dirty="0" smtClean="0">
                <a:solidFill>
                  <a:schemeClr val="tx1"/>
                </a:solidFill>
                <a:latin typeface="Arial Narrow" pitchFamily="34" charset="0"/>
              </a:rPr>
              <a:t>демонстрируют отдельные факты</a:t>
            </a:r>
          </a:p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b="1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632" y="175592"/>
            <a:ext cx="8519864" cy="733128"/>
          </a:xfrm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ru-RU" sz="2800" dirty="0" smtClean="0">
                <a:latin typeface="Arial Black" pitchFamily="34" charset="0"/>
              </a:rPr>
              <a:t>Уровни достижений российских учащихся</a:t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> 8 класса</a:t>
            </a:r>
            <a:endParaRPr lang="ru-RU" sz="2800" dirty="0">
              <a:latin typeface="Arial Black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227896" y="1722294"/>
            <a:ext cx="319768" cy="4731042"/>
            <a:chOff x="0" y="0"/>
            <a:chExt cx="317046" cy="4431848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flipH="1">
              <a:off x="0" y="0"/>
              <a:ext cx="163286" cy="231322"/>
            </a:xfrm>
            <a:prstGeom prst="line">
              <a:avLst/>
            </a:prstGeom>
            <a:ln w="76200"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40153" y="1"/>
              <a:ext cx="176893" cy="231321"/>
            </a:xfrm>
            <a:prstGeom prst="line">
              <a:avLst/>
            </a:prstGeom>
            <a:ln w="76200"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Прямая соединительная линия 6"/>
            <p:cNvSpPr/>
            <p:nvPr/>
          </p:nvSpPr>
          <p:spPr>
            <a:xfrm flipH="1">
              <a:off x="131991" y="9527"/>
              <a:ext cx="31291" cy="4422321"/>
            </a:xfrm>
            <a:prstGeom prst="line">
              <a:avLst/>
            </a:prstGeom>
            <a:ln w="76200"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cxnSp>
        <p:nvCxnSpPr>
          <p:cNvPr id="13" name="Прямая соединительная линия 12"/>
          <p:cNvCxnSpPr/>
          <p:nvPr/>
        </p:nvCxnSpPr>
        <p:spPr>
          <a:xfrm>
            <a:off x="1299904" y="2298358"/>
            <a:ext cx="193112" cy="9354"/>
          </a:xfrm>
          <a:prstGeom prst="line">
            <a:avLst/>
          </a:prstGeom>
          <a:ln w="635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299904" y="3162454"/>
            <a:ext cx="193112" cy="9354"/>
          </a:xfrm>
          <a:prstGeom prst="line">
            <a:avLst/>
          </a:prstGeom>
          <a:ln w="635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299904" y="4170566"/>
            <a:ext cx="193112" cy="9354"/>
          </a:xfrm>
          <a:prstGeom prst="line">
            <a:avLst/>
          </a:prstGeom>
          <a:ln w="635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282185" y="5103328"/>
            <a:ext cx="193112" cy="9354"/>
          </a:xfrm>
          <a:prstGeom prst="line">
            <a:avLst/>
          </a:prstGeom>
          <a:ln w="635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-108520" y="4973687"/>
            <a:ext cx="136815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1600" b="1" dirty="0" smtClean="0">
                <a:latin typeface="Arial Narrow" pitchFamily="34" charset="0"/>
                <a:cs typeface="Times New Roman" pitchFamily="18" charset="0"/>
              </a:rPr>
              <a:t>Низкий</a:t>
            </a:r>
            <a:br>
              <a:rPr lang="ru-RU" sz="1600" b="1" dirty="0" smtClean="0">
                <a:latin typeface="Arial Narrow" pitchFamily="34" charset="0"/>
                <a:cs typeface="Times New Roman" pitchFamily="18" charset="0"/>
              </a:rPr>
            </a:br>
            <a:r>
              <a:rPr lang="ru-RU" sz="1600" b="1" dirty="0" smtClean="0">
                <a:latin typeface="Arial Narrow" pitchFamily="34" charset="0"/>
                <a:cs typeface="Times New Roman" pitchFamily="18" charset="0"/>
              </a:rPr>
              <a:t> (400 баллов)</a:t>
            </a:r>
            <a:endParaRPr lang="ru-RU" sz="1600" b="1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108520" y="4026550"/>
            <a:ext cx="129614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1600" b="1" dirty="0" smtClean="0">
                <a:latin typeface="Arial Narrow" pitchFamily="34" charset="0"/>
                <a:cs typeface="Times New Roman" pitchFamily="18" charset="0"/>
              </a:rPr>
              <a:t>Средний </a:t>
            </a:r>
            <a:br>
              <a:rPr lang="ru-RU" sz="1600" b="1" dirty="0" smtClean="0">
                <a:latin typeface="Arial Narrow" pitchFamily="34" charset="0"/>
                <a:cs typeface="Times New Roman" pitchFamily="18" charset="0"/>
              </a:rPr>
            </a:br>
            <a:r>
              <a:rPr lang="ru-RU" sz="1600" b="1" dirty="0" smtClean="0">
                <a:latin typeface="Arial Narrow" pitchFamily="34" charset="0"/>
                <a:cs typeface="Times New Roman" pitchFamily="18" charset="0"/>
              </a:rPr>
              <a:t>(475 баллов)</a:t>
            </a:r>
            <a:endParaRPr lang="ru-RU" sz="1600" b="1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-108520" y="3018438"/>
            <a:ext cx="136815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1600" b="1" dirty="0" smtClean="0">
                <a:latin typeface="Arial Narrow" pitchFamily="34" charset="0"/>
                <a:cs typeface="Times New Roman" pitchFamily="18" charset="0"/>
              </a:rPr>
              <a:t>Высокий</a:t>
            </a:r>
            <a:br>
              <a:rPr lang="ru-RU" sz="1600" b="1" dirty="0" smtClean="0">
                <a:latin typeface="Arial Narrow" pitchFamily="34" charset="0"/>
                <a:cs typeface="Times New Roman" pitchFamily="18" charset="0"/>
              </a:rPr>
            </a:br>
            <a:r>
              <a:rPr lang="ru-RU" sz="1600" b="1" dirty="0" smtClean="0">
                <a:latin typeface="Arial Narrow" pitchFamily="34" charset="0"/>
                <a:cs typeface="Times New Roman" pitchFamily="18" charset="0"/>
              </a:rPr>
              <a:t> (550 баллов)</a:t>
            </a:r>
            <a:endParaRPr lang="ru-RU" sz="1600" b="1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-108520" y="2154342"/>
            <a:ext cx="136815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1600" b="1" dirty="0" smtClean="0">
                <a:latin typeface="Arial Narrow" pitchFamily="34" charset="0"/>
                <a:cs typeface="Times New Roman" pitchFamily="18" charset="0"/>
              </a:rPr>
              <a:t>Высший </a:t>
            </a:r>
            <a:br>
              <a:rPr lang="ru-RU" sz="1600" b="1" dirty="0" smtClean="0">
                <a:latin typeface="Arial Narrow" pitchFamily="34" charset="0"/>
                <a:cs typeface="Times New Roman" pitchFamily="18" charset="0"/>
              </a:rPr>
            </a:br>
            <a:r>
              <a:rPr lang="ru-RU" sz="1600" b="1" dirty="0" smtClean="0">
                <a:latin typeface="Arial Narrow" pitchFamily="34" charset="0"/>
                <a:cs typeface="Times New Roman" pitchFamily="18" charset="0"/>
              </a:rPr>
              <a:t>(625 и выше)</a:t>
            </a:r>
            <a:endParaRPr lang="ru-RU" sz="1600" b="1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75656" y="5898758"/>
            <a:ext cx="7776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 Narrow" pitchFamily="34" charset="0"/>
                <a:cs typeface="Arial" pitchFamily="34" charset="0"/>
              </a:rPr>
              <a:t>Не достигли низкого уровня 5% по математике и 4% по естествознанию.</a:t>
            </a:r>
            <a:endParaRPr lang="ru-RU" sz="16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619672" y="836712"/>
            <a:ext cx="615553" cy="100811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 Narrow" pitchFamily="34" charset="0"/>
              </a:rPr>
              <a:t>Математика, </a:t>
            </a:r>
            <a:r>
              <a:rPr lang="ru-RU" sz="1400" b="1" dirty="0" smtClean="0">
                <a:solidFill>
                  <a:srgbClr val="FF0000"/>
                </a:solidFill>
                <a:latin typeface="Arial Narrow" pitchFamily="34" charset="0"/>
              </a:rPr>
              <a:t>539</a:t>
            </a:r>
            <a:endParaRPr lang="ru-RU" sz="1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15706" y="548680"/>
            <a:ext cx="615553" cy="129614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 Narrow" pitchFamily="34" charset="0"/>
              </a:rPr>
              <a:t>Естествознание, </a:t>
            </a:r>
            <a:r>
              <a:rPr lang="ru-RU" sz="1400" b="1" dirty="0" smtClean="0">
                <a:solidFill>
                  <a:srgbClr val="FF0000"/>
                </a:solidFill>
                <a:latin typeface="Arial Narrow" pitchFamily="34" charset="0"/>
              </a:rPr>
              <a:t>542</a:t>
            </a:r>
            <a:endParaRPr lang="ru-RU" sz="1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graphicFrame>
        <p:nvGraphicFramePr>
          <p:cNvPr id="37" name="Диаграмма 36"/>
          <p:cNvGraphicFramePr/>
          <p:nvPr/>
        </p:nvGraphicFramePr>
        <p:xfrm>
          <a:off x="1269157" y="1533153"/>
          <a:ext cx="1944216" cy="124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0" name="Диаграмма 39"/>
          <p:cNvGraphicFramePr/>
          <p:nvPr/>
        </p:nvGraphicFramePr>
        <p:xfrm>
          <a:off x="1259632" y="2397249"/>
          <a:ext cx="1944216" cy="124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3" name="Диаграмма 42"/>
          <p:cNvGraphicFramePr/>
          <p:nvPr/>
        </p:nvGraphicFramePr>
        <p:xfrm>
          <a:off x="1259632" y="3333353"/>
          <a:ext cx="1944216" cy="124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5" name="Диаграмма 44"/>
          <p:cNvGraphicFramePr/>
          <p:nvPr/>
        </p:nvGraphicFramePr>
        <p:xfrm>
          <a:off x="1259632" y="4341465"/>
          <a:ext cx="1944216" cy="124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2" name="Скругленная прямоугольная выноска 31"/>
          <p:cNvSpPr/>
          <p:nvPr/>
        </p:nvSpPr>
        <p:spPr>
          <a:xfrm>
            <a:off x="3491880" y="1052736"/>
            <a:ext cx="5328592" cy="2376264"/>
          </a:xfrm>
          <a:prstGeom prst="wedgeRoundRectCallout">
            <a:avLst>
              <a:gd name="adj1" fmla="val -62380"/>
              <a:gd name="adj2" fmla="val -5600"/>
              <a:gd name="adj3" fmla="val 16667"/>
            </a:avLst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Arial Narrow" pitchFamily="34" charset="0"/>
              </a:rPr>
              <a:t>Математика: 14% могут доказывать, формулировать выводы, делать обобщения и решать линейные уравнения;</a:t>
            </a:r>
          </a:p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Arial Narrow" pitchFamily="34" charset="0"/>
              </a:rPr>
              <a:t>Естествознание: 14% могут в развернутом письменном ответе продемонстрировать понимание сложных и абстрактных понятий из курса биологии, химии, физики и географии.</a:t>
            </a:r>
          </a:p>
          <a:p>
            <a:pPr algn="ctr"/>
            <a:endParaRPr lang="ru-RU" sz="1600" dirty="0"/>
          </a:p>
        </p:txBody>
      </p:sp>
      <p:sp>
        <p:nvSpPr>
          <p:cNvPr id="33" name="Скругленная прямоугольная выноска 32"/>
          <p:cNvSpPr/>
          <p:nvPr/>
        </p:nvSpPr>
        <p:spPr>
          <a:xfrm>
            <a:off x="3491880" y="4077072"/>
            <a:ext cx="5328592" cy="1656184"/>
          </a:xfrm>
          <a:prstGeom prst="wedgeRoundRectCallout">
            <a:avLst>
              <a:gd name="adj1" fmla="val -62676"/>
              <a:gd name="adj2" fmla="val -1042"/>
              <a:gd name="adj3" fmla="val 16667"/>
            </a:avLst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Arial Narrow" pitchFamily="34" charset="0"/>
              </a:rPr>
              <a:t>Математика: 17% имеют некоторые знания о целых числах, десятичных дробях, действиях с </a:t>
            </a:r>
            <a:r>
              <a:rPr lang="ru-RU" sz="1600" b="1" dirty="0" smtClean="0">
                <a:solidFill>
                  <a:schemeClr val="tx1"/>
                </a:solidFill>
                <a:latin typeface="Arial Narrow" pitchFamily="34" charset="0"/>
              </a:rPr>
              <a:t>ними </a:t>
            </a:r>
            <a:r>
              <a:rPr lang="ru-RU" sz="1600" b="1" dirty="0" smtClean="0">
                <a:solidFill>
                  <a:schemeClr val="tx1"/>
                </a:solidFill>
                <a:latin typeface="Arial Narrow" pitchFamily="34" charset="0"/>
              </a:rPr>
              <a:t>и об основных графиках;</a:t>
            </a:r>
          </a:p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Arial Narrow" pitchFamily="34" charset="0"/>
              </a:rPr>
              <a:t>Естествознание: 15% могут узнать некоторые основные факты из курса биологии и физики.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2968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800" dirty="0" smtClean="0">
                <a:latin typeface="Arial" pitchFamily="34" charset="0"/>
                <a:cs typeface="Arial" pitchFamily="34" charset="0"/>
              </a:rPr>
              <a:t>Процент учащихся 4 класса с высоким уровнем достижений по чтению, математике и естествознанию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714876" y="4437112"/>
          <a:ext cx="4286280" cy="23574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7522"/>
                <a:gridCol w="2378758"/>
              </a:tblGrid>
              <a:tr h="70309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itchFamily="34" charset="0"/>
                        </a:rPr>
                        <a:t>ФИНЛЯНДИЯ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itchFamily="34" charset="0"/>
                        </a:rPr>
                        <a:t>Процент учащихся 4 класса,  достигших высокого уровня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41358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По трем</a:t>
                      </a:r>
                      <a:r>
                        <a:rPr lang="ru-RU" sz="1400" baseline="0" dirty="0" smtClean="0">
                          <a:latin typeface="Arial Narrow" pitchFamily="34" charset="0"/>
                        </a:rPr>
                        <a:t> областям 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itchFamily="34" charset="0"/>
                        </a:rPr>
                        <a:t>39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41358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Чтение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itchFamily="34" charset="0"/>
                        </a:rPr>
                        <a:t>63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41358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Математика 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itchFamily="34" charset="0"/>
                        </a:rPr>
                        <a:t>50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41358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Естествознание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itchFamily="34" charset="0"/>
                        </a:rPr>
                        <a:t>65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Содержимое 5"/>
          <p:cNvGraphicFramePr>
            <a:graphicFrameLocks/>
          </p:cNvGraphicFramePr>
          <p:nvPr/>
        </p:nvGraphicFramePr>
        <p:xfrm>
          <a:off x="179512" y="4452255"/>
          <a:ext cx="4429156" cy="2373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774"/>
                <a:gridCol w="2643382"/>
              </a:tblGrid>
              <a:tr h="73625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itchFamily="34" charset="0"/>
                        </a:rPr>
                        <a:t>РОССИЯ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itchFamily="34" charset="0"/>
                        </a:rPr>
                        <a:t>Процент учащихся 4 класса,  достигших высокого уровня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41756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По трем</a:t>
                      </a:r>
                      <a:r>
                        <a:rPr lang="ru-RU" sz="1400" baseline="0" dirty="0" smtClean="0">
                          <a:latin typeface="Arial Narrow" pitchFamily="34" charset="0"/>
                        </a:rPr>
                        <a:t> областям 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itchFamily="34" charset="0"/>
                        </a:rPr>
                        <a:t>35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40642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Чтение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itchFamily="34" charset="0"/>
                        </a:rPr>
                        <a:t>63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40642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Математика 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itchFamily="34" charset="0"/>
                        </a:rPr>
                        <a:t>47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40642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Естествознание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itchFamily="34" charset="0"/>
                        </a:rPr>
                        <a:t>52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-598832" y="1054699"/>
          <a:ext cx="5616624" cy="4104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3857620" y="928670"/>
          <a:ext cx="5472608" cy="4104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375848" cy="454496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Распределение российских учащихся 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4 и 8 классов по уровням математической подготовки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0" name="Object 3"/>
          <p:cNvGraphicFramePr>
            <a:graphicFrameLocks noChangeAspect="1"/>
          </p:cNvGraphicFramePr>
          <p:nvPr/>
        </p:nvGraphicFramePr>
        <p:xfrm>
          <a:off x="128588" y="1616869"/>
          <a:ext cx="4618037" cy="4427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1" name="Object 4"/>
          <p:cNvGraphicFramePr>
            <a:graphicFrameLocks noChangeAspect="1"/>
          </p:cNvGraphicFramePr>
          <p:nvPr/>
        </p:nvGraphicFramePr>
        <p:xfrm>
          <a:off x="4318000" y="1643857"/>
          <a:ext cx="4622800" cy="4367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2" name="Group 6"/>
          <p:cNvGraphicFramePr>
            <a:graphicFrameLocks noGrp="1"/>
          </p:cNvGraphicFramePr>
          <p:nvPr/>
        </p:nvGraphicFramePr>
        <p:xfrm>
          <a:off x="1524000" y="1124744"/>
          <a:ext cx="6096000" cy="51816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itchFamily="66" charset="0"/>
                        </a:rPr>
                        <a:t>4 класс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itchFamily="66" charset="0"/>
                        </a:rPr>
                        <a:t>         8 класс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548680"/>
            <a:ext cx="8915400" cy="43204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    </a:t>
            </a:r>
            <a:r>
              <a:rPr lang="ru-RU" sz="2200" dirty="0" smtClean="0"/>
              <a:t>Математика, 4 класс   	                         Естествознание, 4 класс</a:t>
            </a:r>
            <a:endParaRPr lang="ru-RU" sz="22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421484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714752"/>
            <a:ext cx="4357718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980728"/>
            <a:ext cx="402115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714752"/>
            <a:ext cx="4178173" cy="2810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3429000"/>
            <a:ext cx="91440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Математика, 8 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класс		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            Естествознание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, 8 класс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28600" y="76200"/>
            <a:ext cx="8915400" cy="616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   каких группах учащихся произошли основные изменения?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35888" cy="114300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 smtClean="0">
                <a:latin typeface="Arial Black" pitchFamily="34" charset="0"/>
              </a:rPr>
              <a:t>Обеспечен ли баланс в учебных достижениях школьников </a:t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>(по содержанию)?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480" y="4005071"/>
            <a:ext cx="2880000" cy="201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480" y="1412777"/>
            <a:ext cx="2880000" cy="2009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60152" y="1412783"/>
            <a:ext cx="2880000" cy="1981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60152" y="3980582"/>
            <a:ext cx="2880000" cy="2040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412776"/>
            <a:ext cx="2880000" cy="1987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35888" cy="1143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ru-RU" sz="3000" dirty="0" smtClean="0">
                <a:latin typeface="Arial Black" pitchFamily="34" charset="0"/>
              </a:rPr>
              <a:t>Обеспечен ли баланс в учебных достижениях школьников </a:t>
            </a:r>
            <a:br>
              <a:rPr lang="ru-RU" sz="3000" dirty="0" smtClean="0">
                <a:latin typeface="Arial Black" pitchFamily="34" charset="0"/>
              </a:rPr>
            </a:br>
            <a:r>
              <a:rPr lang="ru-RU" sz="3000" dirty="0" smtClean="0">
                <a:latin typeface="Arial Black" pitchFamily="34" charset="0"/>
              </a:rPr>
              <a:t>(по видам деятельности)?</a:t>
            </a:r>
            <a:endParaRPr lang="ru-RU" sz="3000" dirty="0">
              <a:latin typeface="Arial Black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480" y="3786190"/>
            <a:ext cx="2880000" cy="2009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7776" y="1409880"/>
            <a:ext cx="2880000" cy="1992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3964" y="3795823"/>
            <a:ext cx="2880000" cy="2003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412776"/>
            <a:ext cx="2880000" cy="1978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45958" y="1409750"/>
            <a:ext cx="2846522" cy="198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519864" cy="8325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Результаты учащихся некоторых стран по видам деятельности (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TIMSS-2011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8 класс, математика)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Group 76"/>
          <p:cNvGraphicFramePr>
            <a:graphicFrameLocks/>
          </p:cNvGraphicFramePr>
          <p:nvPr/>
        </p:nvGraphicFramePr>
        <p:xfrm>
          <a:off x="323528" y="980728"/>
          <a:ext cx="8437017" cy="5909417"/>
        </p:xfrm>
        <a:graphic>
          <a:graphicData uri="http://schemas.openxmlformats.org/drawingml/2006/table">
            <a:tbl>
              <a:tblPr/>
              <a:tblGrid>
                <a:gridCol w="2053935"/>
                <a:gridCol w="2053935"/>
                <a:gridCol w="2096601"/>
                <a:gridCol w="2232546"/>
              </a:tblGrid>
              <a:tr h="52395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Содержание по видам деятельности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«ЗНАНИЕ»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KNOWING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«ПРИМЕНЕНИЕ»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APPLYING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«РАССУЖДЕНИЕ»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REASONING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21912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Воспроизводить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Распознавать (идентифицировать)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Вычислять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Извлекать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Измерять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Классифицировать/</a:t>
                      </a:r>
                      <a:b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упорядочивать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Выбирать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Представлять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Моделировать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Выполнять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Решать стандартные задачи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Анализировать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Обобщать/уточнять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Интегрировать/</a:t>
                      </a:r>
                      <a:b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Синтезировать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Обосновывать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Решать нестандартные задачи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31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+mn-ea"/>
                          <a:cs typeface="+mn-cs"/>
                        </a:rPr>
                        <a:t>Страна (средний балл)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</a:tr>
              <a:tr h="341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КОРЕЯ  (613)</a:t>
                      </a:r>
                    </a:p>
                  </a:txBody>
                  <a:tcPr marL="72000" marR="72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61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61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612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1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СИНГАПУР (611)</a:t>
                      </a:r>
                    </a:p>
                  </a:txBody>
                  <a:tcPr marL="72000" marR="72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61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61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604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41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ТАЙВАНЬ (609)</a:t>
                      </a:r>
                    </a:p>
                  </a:txBody>
                  <a:tcPr marL="72000" marR="72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61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609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1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ГОНКОНГ (586)</a:t>
                      </a:r>
                    </a:p>
                  </a:txBody>
                  <a:tcPr marL="72000" marR="72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87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580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41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ЯПОНИЯ (570)</a:t>
                      </a:r>
                    </a:p>
                  </a:txBody>
                  <a:tcPr marL="72000" marR="72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58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74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579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1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РОССИЯ (539)</a:t>
                      </a:r>
                    </a:p>
                  </a:txBody>
                  <a:tcPr marL="72000" marR="72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548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538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531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9106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+mn-ea"/>
                          <a:cs typeface="+mn-cs"/>
                        </a:rPr>
                        <a:t>РЕЗУЛЬТАТЫ ВЫШЕ РОССИЙСКИХ В 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+mn-ea"/>
                          <a:cs typeface="+mn-cs"/>
                        </a:rPr>
                        <a:t>5 </a:t>
                      </a: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+mn-ea"/>
                          <a:cs typeface="+mn-cs"/>
                        </a:rPr>
                        <a:t>СТРАНАХ</a:t>
                      </a:r>
                    </a:p>
                  </a:txBody>
                  <a:tcPr marL="72000" marR="72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9106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+mn-ea"/>
                          <a:cs typeface="+mn-cs"/>
                        </a:rPr>
                        <a:t>РЕЗУЛЬТАТЫ НИЖЕ РОССИЙСКИХ В 36 СТРАНАХ</a:t>
                      </a:r>
                    </a:p>
                  </a:txBody>
                  <a:tcPr marL="72000" marR="72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001156" cy="1143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ru-RU" sz="3600" dirty="0" smtClean="0"/>
              <a:t>Можно ли выявить связь между используемыми  учебниками и особенностями формирования познавательной деятельности учащихся?</a:t>
            </a:r>
            <a:endParaRPr lang="ru-RU" sz="36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372200" y="1412776"/>
            <a:ext cx="2771800" cy="4248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643966" y="1628800"/>
            <a:ext cx="320522" cy="4320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265" name="Рисунок 1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84784"/>
            <a:ext cx="8286808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76200"/>
            <a:ext cx="5915036" cy="114300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ru-RU" sz="3200" dirty="0" smtClean="0"/>
              <a:t>Результаты анализа учебников биологии, физики и химии</a:t>
            </a:r>
            <a:endParaRPr lang="ru-RU" sz="3200" dirty="0"/>
          </a:p>
        </p:txBody>
      </p:sp>
      <p:pic>
        <p:nvPicPr>
          <p:cNvPr id="37889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36036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Рисунок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628800"/>
            <a:ext cx="36036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Рисунок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933056"/>
            <a:ext cx="36036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Рисунок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933056"/>
            <a:ext cx="36036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0"/>
            <a:ext cx="2428860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76200"/>
            <a:ext cx="7704856" cy="70959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  <a:cs typeface="Arial" pitchFamily="34" charset="0"/>
              </a:rPr>
              <a:t>Вопросы для обсуждения</a:t>
            </a:r>
            <a:endParaRPr lang="ru-RU" sz="2800" dirty="0"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3" name="Группа 14"/>
          <p:cNvGrpSpPr/>
          <p:nvPr/>
        </p:nvGrpSpPr>
        <p:grpSpPr>
          <a:xfrm>
            <a:off x="571472" y="785794"/>
            <a:ext cx="7817251" cy="5214974"/>
            <a:chOff x="571472" y="954521"/>
            <a:chExt cx="7817251" cy="3143270"/>
          </a:xfrm>
        </p:grpSpPr>
        <p:sp>
          <p:nvSpPr>
            <p:cNvPr id="6" name="Полилиния 5"/>
            <p:cNvSpPr/>
            <p:nvPr/>
          </p:nvSpPr>
          <p:spPr>
            <a:xfrm>
              <a:off x="611560" y="954521"/>
              <a:ext cx="7777163" cy="1205638"/>
            </a:xfrm>
            <a:custGeom>
              <a:avLst/>
              <a:gdLst>
                <a:gd name="connsiteX0" fmla="*/ 0 w 7777163"/>
                <a:gd name="connsiteY0" fmla="*/ 113348 h 1133475"/>
                <a:gd name="connsiteX1" fmla="*/ 33199 w 7777163"/>
                <a:gd name="connsiteY1" fmla="*/ 33199 h 1133475"/>
                <a:gd name="connsiteX2" fmla="*/ 113348 w 7777163"/>
                <a:gd name="connsiteY2" fmla="*/ 0 h 1133475"/>
                <a:gd name="connsiteX3" fmla="*/ 7663815 w 7777163"/>
                <a:gd name="connsiteY3" fmla="*/ 0 h 1133475"/>
                <a:gd name="connsiteX4" fmla="*/ 7743964 w 7777163"/>
                <a:gd name="connsiteY4" fmla="*/ 33199 h 1133475"/>
                <a:gd name="connsiteX5" fmla="*/ 7777163 w 7777163"/>
                <a:gd name="connsiteY5" fmla="*/ 113348 h 1133475"/>
                <a:gd name="connsiteX6" fmla="*/ 7777163 w 7777163"/>
                <a:gd name="connsiteY6" fmla="*/ 1020127 h 1133475"/>
                <a:gd name="connsiteX7" fmla="*/ 7743964 w 7777163"/>
                <a:gd name="connsiteY7" fmla="*/ 1100276 h 1133475"/>
                <a:gd name="connsiteX8" fmla="*/ 7663815 w 7777163"/>
                <a:gd name="connsiteY8" fmla="*/ 1133475 h 1133475"/>
                <a:gd name="connsiteX9" fmla="*/ 113348 w 7777163"/>
                <a:gd name="connsiteY9" fmla="*/ 1133475 h 1133475"/>
                <a:gd name="connsiteX10" fmla="*/ 33199 w 7777163"/>
                <a:gd name="connsiteY10" fmla="*/ 1100276 h 1133475"/>
                <a:gd name="connsiteX11" fmla="*/ 0 w 7777163"/>
                <a:gd name="connsiteY11" fmla="*/ 1020127 h 1133475"/>
                <a:gd name="connsiteX12" fmla="*/ 0 w 7777163"/>
                <a:gd name="connsiteY12" fmla="*/ 113348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77163" h="1133475">
                  <a:moveTo>
                    <a:pt x="0" y="113348"/>
                  </a:moveTo>
                  <a:cubicBezTo>
                    <a:pt x="0" y="83286"/>
                    <a:pt x="11942" y="54456"/>
                    <a:pt x="33199" y="33199"/>
                  </a:cubicBezTo>
                  <a:cubicBezTo>
                    <a:pt x="54456" y="11942"/>
                    <a:pt x="83286" y="0"/>
                    <a:pt x="113348" y="0"/>
                  </a:cubicBezTo>
                  <a:lnTo>
                    <a:pt x="7663815" y="0"/>
                  </a:lnTo>
                  <a:cubicBezTo>
                    <a:pt x="7693877" y="0"/>
                    <a:pt x="7722707" y="11942"/>
                    <a:pt x="7743964" y="33199"/>
                  </a:cubicBezTo>
                  <a:cubicBezTo>
                    <a:pt x="7765221" y="54456"/>
                    <a:pt x="7777163" y="83286"/>
                    <a:pt x="7777163" y="113348"/>
                  </a:cubicBezTo>
                  <a:lnTo>
                    <a:pt x="7777163" y="1020127"/>
                  </a:lnTo>
                  <a:cubicBezTo>
                    <a:pt x="7777163" y="1050189"/>
                    <a:pt x="7765221" y="1079019"/>
                    <a:pt x="7743964" y="1100276"/>
                  </a:cubicBezTo>
                  <a:cubicBezTo>
                    <a:pt x="7722707" y="1121533"/>
                    <a:pt x="7693877" y="1133475"/>
                    <a:pt x="7663815" y="1133475"/>
                  </a:cubicBezTo>
                  <a:lnTo>
                    <a:pt x="113348" y="1133475"/>
                  </a:lnTo>
                  <a:cubicBezTo>
                    <a:pt x="83286" y="1133475"/>
                    <a:pt x="54456" y="1121533"/>
                    <a:pt x="33199" y="1100276"/>
                  </a:cubicBezTo>
                  <a:cubicBezTo>
                    <a:pt x="11942" y="1079019"/>
                    <a:pt x="0" y="1050189"/>
                    <a:pt x="0" y="1020127"/>
                  </a:cubicBezTo>
                  <a:lnTo>
                    <a:pt x="0" y="113348"/>
                  </a:lnTo>
                  <a:close/>
                </a:path>
              </a:pathLst>
            </a:custGeom>
            <a:solidFill>
              <a:schemeClr val="accent1">
                <a:hueOff val="0"/>
                <a:satOff val="0"/>
                <a:lumOff val="0"/>
                <a:alpha val="2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00" tIns="72000" rIns="72000" bIns="72000" numCol="1" spcCol="1270" anchor="ctr" anchorCtr="0">
              <a:noAutofit/>
            </a:bodyPr>
            <a:lstStyle/>
            <a:p>
              <a:pPr marL="457200" lvl="0" indent="-45720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AutoNum type="arabicPeriod"/>
              </a:pPr>
              <a:r>
                <a:rPr lang="ru-RU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О чем говорят основные результаты международных исследований  PIRLS-2011</a:t>
              </a:r>
              <a:r>
                <a:rPr lang="en-US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и TIMSS-2011? Каково состояние общего образования в России с точки зрения международных сравнительных исследований?</a:t>
              </a:r>
            </a:p>
            <a:p>
              <a:pPr marL="457200" lvl="0" indent="-45720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AutoNum type="arabicPeriod"/>
              </a:pPr>
              <a:r>
                <a:rPr lang="ru-RU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Как изменились результаты российских учащихся за последнее десятилетие?</a:t>
              </a: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611560" y="2230051"/>
              <a:ext cx="7777163" cy="956648"/>
            </a:xfrm>
            <a:custGeom>
              <a:avLst/>
              <a:gdLst>
                <a:gd name="connsiteX0" fmla="*/ 0 w 7777163"/>
                <a:gd name="connsiteY0" fmla="*/ 113347 h 1133474"/>
                <a:gd name="connsiteX1" fmla="*/ 33199 w 7777163"/>
                <a:gd name="connsiteY1" fmla="*/ 33199 h 1133474"/>
                <a:gd name="connsiteX2" fmla="*/ 113348 w 7777163"/>
                <a:gd name="connsiteY2" fmla="*/ 1 h 1133474"/>
                <a:gd name="connsiteX3" fmla="*/ 7663816 w 7777163"/>
                <a:gd name="connsiteY3" fmla="*/ 0 h 1133474"/>
                <a:gd name="connsiteX4" fmla="*/ 7743964 w 7777163"/>
                <a:gd name="connsiteY4" fmla="*/ 33199 h 1133474"/>
                <a:gd name="connsiteX5" fmla="*/ 7777162 w 7777163"/>
                <a:gd name="connsiteY5" fmla="*/ 113348 h 1133474"/>
                <a:gd name="connsiteX6" fmla="*/ 7777163 w 7777163"/>
                <a:gd name="connsiteY6" fmla="*/ 1020127 h 1133474"/>
                <a:gd name="connsiteX7" fmla="*/ 7743964 w 7777163"/>
                <a:gd name="connsiteY7" fmla="*/ 1100275 h 1133474"/>
                <a:gd name="connsiteX8" fmla="*/ 7663816 w 7777163"/>
                <a:gd name="connsiteY8" fmla="*/ 1133474 h 1133474"/>
                <a:gd name="connsiteX9" fmla="*/ 113347 w 7777163"/>
                <a:gd name="connsiteY9" fmla="*/ 1133474 h 1133474"/>
                <a:gd name="connsiteX10" fmla="*/ 33199 w 7777163"/>
                <a:gd name="connsiteY10" fmla="*/ 1100275 h 1133474"/>
                <a:gd name="connsiteX11" fmla="*/ 1 w 7777163"/>
                <a:gd name="connsiteY11" fmla="*/ 1020127 h 1133474"/>
                <a:gd name="connsiteX12" fmla="*/ 0 w 7777163"/>
                <a:gd name="connsiteY12" fmla="*/ 113347 h 1133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77163" h="1133474">
                  <a:moveTo>
                    <a:pt x="0" y="113347"/>
                  </a:moveTo>
                  <a:cubicBezTo>
                    <a:pt x="0" y="83285"/>
                    <a:pt x="11942" y="54455"/>
                    <a:pt x="33199" y="33199"/>
                  </a:cubicBezTo>
                  <a:cubicBezTo>
                    <a:pt x="54456" y="11942"/>
                    <a:pt x="83286" y="0"/>
                    <a:pt x="113348" y="1"/>
                  </a:cubicBezTo>
                  <a:lnTo>
                    <a:pt x="7663816" y="0"/>
                  </a:lnTo>
                  <a:cubicBezTo>
                    <a:pt x="7693878" y="0"/>
                    <a:pt x="7722708" y="11942"/>
                    <a:pt x="7743964" y="33199"/>
                  </a:cubicBezTo>
                  <a:cubicBezTo>
                    <a:pt x="7765221" y="54456"/>
                    <a:pt x="7777163" y="83286"/>
                    <a:pt x="7777162" y="113348"/>
                  </a:cubicBezTo>
                  <a:cubicBezTo>
                    <a:pt x="7777162" y="415608"/>
                    <a:pt x="7777163" y="717867"/>
                    <a:pt x="7777163" y="1020127"/>
                  </a:cubicBezTo>
                  <a:cubicBezTo>
                    <a:pt x="7777163" y="1050189"/>
                    <a:pt x="7765221" y="1079019"/>
                    <a:pt x="7743964" y="1100275"/>
                  </a:cubicBezTo>
                  <a:cubicBezTo>
                    <a:pt x="7722707" y="1121532"/>
                    <a:pt x="7693877" y="1133474"/>
                    <a:pt x="7663816" y="1133474"/>
                  </a:cubicBezTo>
                  <a:lnTo>
                    <a:pt x="113347" y="1133474"/>
                  </a:lnTo>
                  <a:cubicBezTo>
                    <a:pt x="83285" y="1133474"/>
                    <a:pt x="54455" y="1121532"/>
                    <a:pt x="33199" y="1100275"/>
                  </a:cubicBezTo>
                  <a:cubicBezTo>
                    <a:pt x="11942" y="1079018"/>
                    <a:pt x="0" y="1050188"/>
                    <a:pt x="1" y="1020127"/>
                  </a:cubicBezTo>
                  <a:cubicBezTo>
                    <a:pt x="1" y="717867"/>
                    <a:pt x="0" y="415607"/>
                    <a:pt x="0" y="113347"/>
                  </a:cubicBezTo>
                  <a:close/>
                </a:path>
              </a:pathLst>
            </a:custGeom>
            <a:solidFill>
              <a:schemeClr val="accent1">
                <a:hueOff val="0"/>
                <a:satOff val="0"/>
                <a:lumOff val="0"/>
                <a:alpha val="2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00" tIns="72000" rIns="72000" bIns="72000" numCol="1" spcCol="1270" anchor="ctr" anchorCtr="0">
              <a:noAutofit/>
            </a:bodyPr>
            <a:lstStyle/>
            <a:p>
              <a:pPr marL="450850" indent="-4508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   </a:t>
              </a:r>
            </a:p>
            <a:p>
              <a:pPr marL="450850" indent="-4508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3.   Что происходит с результатами российских учащихся при переходе из начальной школы в основную?</a:t>
              </a:r>
            </a:p>
            <a:p>
              <a:pPr marL="450850" indent="-4508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4.    Какие основные факторы влияют на результаты российских школьников?</a:t>
              </a:r>
            </a:p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571472" y="3232253"/>
              <a:ext cx="7777163" cy="865538"/>
            </a:xfrm>
            <a:custGeom>
              <a:avLst/>
              <a:gdLst>
                <a:gd name="connsiteX0" fmla="*/ 0 w 7777163"/>
                <a:gd name="connsiteY0" fmla="*/ 113348 h 1133475"/>
                <a:gd name="connsiteX1" fmla="*/ 33199 w 7777163"/>
                <a:gd name="connsiteY1" fmla="*/ 33199 h 1133475"/>
                <a:gd name="connsiteX2" fmla="*/ 113348 w 7777163"/>
                <a:gd name="connsiteY2" fmla="*/ 0 h 1133475"/>
                <a:gd name="connsiteX3" fmla="*/ 7663815 w 7777163"/>
                <a:gd name="connsiteY3" fmla="*/ 0 h 1133475"/>
                <a:gd name="connsiteX4" fmla="*/ 7743964 w 7777163"/>
                <a:gd name="connsiteY4" fmla="*/ 33199 h 1133475"/>
                <a:gd name="connsiteX5" fmla="*/ 7777163 w 7777163"/>
                <a:gd name="connsiteY5" fmla="*/ 113348 h 1133475"/>
                <a:gd name="connsiteX6" fmla="*/ 7777163 w 7777163"/>
                <a:gd name="connsiteY6" fmla="*/ 1020127 h 1133475"/>
                <a:gd name="connsiteX7" fmla="*/ 7743964 w 7777163"/>
                <a:gd name="connsiteY7" fmla="*/ 1100276 h 1133475"/>
                <a:gd name="connsiteX8" fmla="*/ 7663815 w 7777163"/>
                <a:gd name="connsiteY8" fmla="*/ 1133475 h 1133475"/>
                <a:gd name="connsiteX9" fmla="*/ 113348 w 7777163"/>
                <a:gd name="connsiteY9" fmla="*/ 1133475 h 1133475"/>
                <a:gd name="connsiteX10" fmla="*/ 33199 w 7777163"/>
                <a:gd name="connsiteY10" fmla="*/ 1100276 h 1133475"/>
                <a:gd name="connsiteX11" fmla="*/ 0 w 7777163"/>
                <a:gd name="connsiteY11" fmla="*/ 1020127 h 1133475"/>
                <a:gd name="connsiteX12" fmla="*/ 0 w 7777163"/>
                <a:gd name="connsiteY12" fmla="*/ 113348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77163" h="1133475">
                  <a:moveTo>
                    <a:pt x="0" y="113348"/>
                  </a:moveTo>
                  <a:cubicBezTo>
                    <a:pt x="0" y="83286"/>
                    <a:pt x="11942" y="54456"/>
                    <a:pt x="33199" y="33199"/>
                  </a:cubicBezTo>
                  <a:cubicBezTo>
                    <a:pt x="54456" y="11942"/>
                    <a:pt x="83286" y="0"/>
                    <a:pt x="113348" y="0"/>
                  </a:cubicBezTo>
                  <a:lnTo>
                    <a:pt x="7663815" y="0"/>
                  </a:lnTo>
                  <a:cubicBezTo>
                    <a:pt x="7693877" y="0"/>
                    <a:pt x="7722707" y="11942"/>
                    <a:pt x="7743964" y="33199"/>
                  </a:cubicBezTo>
                  <a:cubicBezTo>
                    <a:pt x="7765221" y="54456"/>
                    <a:pt x="7777163" y="83286"/>
                    <a:pt x="7777163" y="113348"/>
                  </a:cubicBezTo>
                  <a:lnTo>
                    <a:pt x="7777163" y="1020127"/>
                  </a:lnTo>
                  <a:cubicBezTo>
                    <a:pt x="7777163" y="1050189"/>
                    <a:pt x="7765221" y="1079019"/>
                    <a:pt x="7743964" y="1100276"/>
                  </a:cubicBezTo>
                  <a:cubicBezTo>
                    <a:pt x="7722707" y="1121533"/>
                    <a:pt x="7693877" y="1133475"/>
                    <a:pt x="7663815" y="1133475"/>
                  </a:cubicBezTo>
                  <a:lnTo>
                    <a:pt x="113348" y="1133475"/>
                  </a:lnTo>
                  <a:cubicBezTo>
                    <a:pt x="83286" y="1133475"/>
                    <a:pt x="54456" y="1121533"/>
                    <a:pt x="33199" y="1100276"/>
                  </a:cubicBezTo>
                  <a:cubicBezTo>
                    <a:pt x="11942" y="1079019"/>
                    <a:pt x="0" y="1050189"/>
                    <a:pt x="0" y="1020127"/>
                  </a:cubicBezTo>
                  <a:lnTo>
                    <a:pt x="0" y="113348"/>
                  </a:lnTo>
                  <a:close/>
                </a:path>
              </a:pathLst>
            </a:custGeom>
            <a:solidFill>
              <a:schemeClr val="accent1">
                <a:hueOff val="0"/>
                <a:satOff val="0"/>
                <a:lumOff val="0"/>
                <a:alpha val="2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00" tIns="72000" rIns="72000" bIns="72000" numCol="1" spcCol="1270" anchor="ctr" anchorCtr="0">
              <a:noAutofit/>
            </a:bodyPr>
            <a:lstStyle/>
            <a:p>
              <a:pPr marL="450850" lvl="0" indent="-4508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5.    Как можно использовать полученные результаты для управления качеством образования?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45969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63880" cy="792088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 smtClean="0">
                <a:latin typeface="Arial Black" pitchFamily="34" charset="0"/>
              </a:rPr>
              <a:t>Что происходит с результатами российских учащихся при переходе из начальной школы в основную? </a:t>
            </a:r>
            <a:endParaRPr lang="ru-RU" sz="2800" dirty="0">
              <a:latin typeface="Arial Black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83568" y="2132857"/>
          <a:ext cx="7920880" cy="1440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5780"/>
                <a:gridCol w="2171700"/>
                <a:gridCol w="2171700"/>
                <a:gridCol w="2171700"/>
              </a:tblGrid>
              <a:tr h="480053"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2003 год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2007 год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2011 год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 anchor="ctr"/>
                </a:tc>
              </a:tr>
              <a:tr h="4800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4 класс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532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544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542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 anchor="ctr"/>
                </a:tc>
              </a:tr>
              <a:tr h="4800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8 класс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508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512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539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Содержимое 4"/>
          <p:cNvGraphicFramePr>
            <a:graphicFrameLocks/>
          </p:cNvGraphicFramePr>
          <p:nvPr/>
        </p:nvGraphicFramePr>
        <p:xfrm>
          <a:off x="637728" y="4476721"/>
          <a:ext cx="7966720" cy="147255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51620"/>
                <a:gridCol w="2171700"/>
                <a:gridCol w="2171700"/>
                <a:gridCol w="2171700"/>
              </a:tblGrid>
              <a:tr h="490853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2003 год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2007 год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2011 год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 anchor="ctr"/>
                </a:tc>
              </a:tr>
              <a:tr h="4908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4 класс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526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546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552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 anchor="ctr"/>
                </a:tc>
              </a:tr>
              <a:tr h="4908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8 класс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514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530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542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3568" y="1484784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МАТЕМАТИКА </a:t>
            </a:r>
            <a:br>
              <a:rPr lang="ru-RU" b="1" dirty="0" smtClean="0">
                <a:latin typeface="Arial Black" pitchFamily="34" charset="0"/>
              </a:rPr>
            </a:br>
            <a:r>
              <a:rPr lang="ru-RU" i="1" dirty="0" smtClean="0">
                <a:latin typeface="Arial" pitchFamily="34" charset="0"/>
                <a:cs typeface="Arial" pitchFamily="34" charset="0"/>
              </a:rPr>
              <a:t>(средний балл по России)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386104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ЕСТЕСТВОЗНАНИЕ</a:t>
            </a:r>
            <a:br>
              <a:rPr lang="ru-RU" b="1" dirty="0" smtClean="0">
                <a:latin typeface="Arial Black" pitchFamily="34" charset="0"/>
              </a:rPr>
            </a:br>
            <a:r>
              <a:rPr lang="ru-RU" i="1" dirty="0" smtClean="0">
                <a:latin typeface="Arial" pitchFamily="34" charset="0"/>
                <a:cs typeface="Arial" pitchFamily="34" charset="0"/>
              </a:rPr>
              <a:t>(средний балл по России)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Соединительная линия уступом 10"/>
          <p:cNvCxnSpPr/>
          <p:nvPr/>
        </p:nvCxnSpPr>
        <p:spPr>
          <a:xfrm>
            <a:off x="3563888" y="2852936"/>
            <a:ext cx="1512168" cy="504056"/>
          </a:xfrm>
          <a:prstGeom prst="bentConnector3">
            <a:avLst>
              <a:gd name="adj1" fmla="val 50000"/>
            </a:avLst>
          </a:prstGeom>
          <a:ln w="101600">
            <a:tailEnd type="stealth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/>
          <p:nvPr/>
        </p:nvCxnSpPr>
        <p:spPr>
          <a:xfrm>
            <a:off x="5724128" y="2852936"/>
            <a:ext cx="1512168" cy="504056"/>
          </a:xfrm>
          <a:prstGeom prst="bentConnector3">
            <a:avLst>
              <a:gd name="adj1" fmla="val 50000"/>
            </a:avLst>
          </a:prstGeom>
          <a:ln w="101600">
            <a:tailEnd type="stealth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16"/>
          <p:cNvCxnSpPr/>
          <p:nvPr/>
        </p:nvCxnSpPr>
        <p:spPr>
          <a:xfrm>
            <a:off x="3563888" y="5157192"/>
            <a:ext cx="1512168" cy="504056"/>
          </a:xfrm>
          <a:prstGeom prst="bentConnector3">
            <a:avLst>
              <a:gd name="adj1" fmla="val 50000"/>
            </a:avLst>
          </a:prstGeom>
          <a:ln w="101600">
            <a:solidFill>
              <a:srgbClr val="769535">
                <a:alpha val="71000"/>
              </a:srgbClr>
            </a:solidFill>
            <a:tailEnd type="stealth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ная линия уступом 17"/>
          <p:cNvCxnSpPr/>
          <p:nvPr/>
        </p:nvCxnSpPr>
        <p:spPr>
          <a:xfrm>
            <a:off x="5724128" y="5157192"/>
            <a:ext cx="1512168" cy="504056"/>
          </a:xfrm>
          <a:prstGeom prst="bentConnector3">
            <a:avLst>
              <a:gd name="adj1" fmla="val 50000"/>
            </a:avLst>
          </a:prstGeom>
          <a:ln w="101600">
            <a:solidFill>
              <a:srgbClr val="769535">
                <a:alpha val="71000"/>
              </a:srgbClr>
            </a:solidFill>
            <a:tailEnd type="stealth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591872" cy="114300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ru-RU" sz="3200" dirty="0" smtClean="0"/>
              <a:t>Сравнительные результаты учащихся</a:t>
            </a:r>
            <a:br>
              <a:rPr lang="ru-RU" sz="3200" dirty="0" smtClean="0"/>
            </a:br>
            <a:r>
              <a:rPr lang="ru-RU" sz="3200" dirty="0" smtClean="0"/>
              <a:t> 4 и 8 классов по математике </a:t>
            </a:r>
            <a:endParaRPr lang="ru-RU" sz="3200" dirty="0"/>
          </a:p>
        </p:txBody>
      </p:sp>
      <p:pic>
        <p:nvPicPr>
          <p:cNvPr id="4608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55993"/>
            <a:ext cx="7776864" cy="503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35888" cy="114300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3200" dirty="0" smtClean="0"/>
              <a:t>Некоторые проблемы перехода учащихся из начальной школы в основную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428736"/>
            <a:ext cx="8686800" cy="4786346"/>
          </a:xfrm>
        </p:spPr>
        <p:txBody>
          <a:bodyPr>
            <a:normAutofit fontScale="70000" lnSpcReduction="20000"/>
          </a:bodyPr>
          <a:lstStyle/>
          <a:p>
            <a:pPr indent="376238" algn="just">
              <a:buNone/>
            </a:pPr>
            <a:r>
              <a:rPr lang="ru-RU" dirty="0" smtClean="0"/>
              <a:t>При наметившейся положительной тенденции повышения качества математической и естественнонаучной подготовки учащихся 8 классов сохраняются проблемы при переходе из начальной школы в основную, которые были выявлены на предыдущих этапах исследования: </a:t>
            </a:r>
          </a:p>
          <a:p>
            <a:pPr algn="just"/>
            <a:r>
              <a:rPr lang="ru-RU" b="1" dirty="0" smtClean="0"/>
              <a:t>значительное расхождение в программах по математике и естествознанию </a:t>
            </a:r>
            <a:r>
              <a:rPr lang="ru-RU" dirty="0" smtClean="0"/>
              <a:t>для начальной школы (только чуть более трети заданий международного теста соответствуют российским программам начального образования);</a:t>
            </a:r>
          </a:p>
          <a:p>
            <a:pPr algn="just"/>
            <a:r>
              <a:rPr lang="ru-RU" b="1" dirty="0" smtClean="0"/>
              <a:t>снижение относительной успешности выполнения заданий </a:t>
            </a:r>
            <a:r>
              <a:rPr lang="ru-RU" dirty="0" smtClean="0"/>
              <a:t>по отдельным разделам и видам познавательной деятельности в ситуации значительного повышения доли программных заданий (до 73%-83%);</a:t>
            </a:r>
          </a:p>
          <a:p>
            <a:pPr algn="just"/>
            <a:r>
              <a:rPr lang="ru-RU" b="1" dirty="0" smtClean="0"/>
              <a:t>увеличение диспропорции в профиле </a:t>
            </a:r>
            <a:r>
              <a:rPr lang="ru-RU" b="1" dirty="0" err="1" smtClean="0"/>
              <a:t>сформированности</a:t>
            </a:r>
            <a:r>
              <a:rPr lang="ru-RU" b="1" dirty="0" smtClean="0"/>
              <a:t> познавательной деятельности </a:t>
            </a:r>
            <a:r>
              <a:rPr lang="ru-RU" dirty="0" smtClean="0"/>
              <a:t>российских учащихся (доминирование </a:t>
            </a:r>
            <a:r>
              <a:rPr lang="ru-RU" dirty="0" err="1" smtClean="0"/>
              <a:t>знаниевой</a:t>
            </a:r>
            <a:r>
              <a:rPr lang="ru-RU" dirty="0" smtClean="0"/>
              <a:t> составляющей в результатах).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57148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Какие основные факторы влияют на результаты российских школьников?</a:t>
            </a:r>
            <a:r>
              <a:rPr lang="ru-RU" sz="2800" dirty="0" smtClean="0">
                <a:latin typeface="Arial Black" pitchFamily="34" charset="0"/>
              </a:rPr>
              <a:t/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400" i="1" dirty="0" smtClean="0">
                <a:latin typeface="Arial Black" pitchFamily="34" charset="0"/>
              </a:rPr>
              <a:t>Влияние семьи на успешность обучения детей в школе</a:t>
            </a:r>
            <a:endParaRPr lang="ru-RU" sz="2400" i="1" dirty="0">
              <a:latin typeface="Arial Black" pitchFamily="34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204864"/>
            <a:ext cx="6010634" cy="445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67544" y="1340768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Arial" pitchFamily="34" charset="0"/>
                <a:cs typeface="Arial" pitchFamily="34" charset="0"/>
              </a:rPr>
              <a:t>Ресурсы семьи для обучения: 1) образование родителей</a:t>
            </a:r>
            <a:r>
              <a:rPr lang="ru-RU" dirty="0" smtClean="0"/>
              <a:t>; </a:t>
            </a:r>
            <a:br>
              <a:rPr lang="ru-RU" dirty="0" smtClean="0"/>
            </a:br>
            <a:r>
              <a:rPr lang="ru-RU" i="1" dirty="0" smtClean="0">
                <a:latin typeface="Arial" pitchFamily="34" charset="0"/>
                <a:cs typeface="Arial" pitchFamily="34" charset="0"/>
              </a:rPr>
              <a:t>2) профессиональная принадлежность родителей; 3) число книг дома</a:t>
            </a:r>
            <a:r>
              <a:rPr lang="ru-RU" dirty="0" smtClean="0"/>
              <a:t>; </a:t>
            </a:r>
            <a:br>
              <a:rPr lang="ru-RU" dirty="0" smtClean="0"/>
            </a:br>
            <a:r>
              <a:rPr lang="ru-RU" i="1" dirty="0" smtClean="0">
                <a:latin typeface="Arial" pitchFamily="34" charset="0"/>
                <a:cs typeface="Arial" pitchFamily="34" charset="0"/>
              </a:rPr>
              <a:t>4) доступ в Интернет; 5) наличие собственной комнаты у ребенка.</a:t>
            </a:r>
            <a:r>
              <a:rPr lang="ru-RU" dirty="0" smtClean="0"/>
              <a:t>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683568" y="4005064"/>
          <a:ext cx="1152128" cy="801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001156" cy="454496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600" dirty="0" smtClean="0">
                <a:latin typeface="Arial Black" pitchFamily="34" charset="0"/>
              </a:rPr>
              <a:t>Влияние дошкольного образования на успешность детей в обучении в школе </a:t>
            </a:r>
            <a:endParaRPr lang="ru-RU" sz="2600" dirty="0">
              <a:latin typeface="Arial Black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42002"/>
            <a:ext cx="7632848" cy="5199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9552" y="1043444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Arial" pitchFamily="34" charset="0"/>
                <a:cs typeface="Arial" pitchFamily="34" charset="0"/>
              </a:rPr>
              <a:t>Развитие детей в раннем возрасте и дошкольная подготовка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51520" y="4077072"/>
          <a:ext cx="1152128" cy="801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188640"/>
            <a:ext cx="6485400" cy="1143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ru-RU" sz="3000" dirty="0" smtClean="0">
                <a:latin typeface="Arial Black" pitchFamily="34" charset="0"/>
              </a:rPr>
              <a:t>Какие школы в России обеспечивают наивысшие результаты?</a:t>
            </a:r>
            <a:endParaRPr lang="ru-RU" sz="30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28600" y="1196975"/>
          <a:ext cx="8915400" cy="496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143108" cy="1857364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88640"/>
            <a:ext cx="8735888" cy="688504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 smtClean="0">
                <a:latin typeface="Arial Black" pitchFamily="34" charset="0"/>
              </a:rPr>
              <a:t>Какие учащиеся показывают наивысшие результаты?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683568" y="1412776"/>
            <a:ext cx="7920880" cy="504056"/>
          </a:xfrm>
          <a:custGeom>
            <a:avLst/>
            <a:gdLst>
              <a:gd name="connsiteX0" fmla="*/ 0 w 7777163"/>
              <a:gd name="connsiteY0" fmla="*/ 113348 h 1133475"/>
              <a:gd name="connsiteX1" fmla="*/ 33199 w 7777163"/>
              <a:gd name="connsiteY1" fmla="*/ 33199 h 1133475"/>
              <a:gd name="connsiteX2" fmla="*/ 113348 w 7777163"/>
              <a:gd name="connsiteY2" fmla="*/ 0 h 1133475"/>
              <a:gd name="connsiteX3" fmla="*/ 7663815 w 7777163"/>
              <a:gd name="connsiteY3" fmla="*/ 0 h 1133475"/>
              <a:gd name="connsiteX4" fmla="*/ 7743964 w 7777163"/>
              <a:gd name="connsiteY4" fmla="*/ 33199 h 1133475"/>
              <a:gd name="connsiteX5" fmla="*/ 7777163 w 7777163"/>
              <a:gd name="connsiteY5" fmla="*/ 113348 h 1133475"/>
              <a:gd name="connsiteX6" fmla="*/ 7777163 w 7777163"/>
              <a:gd name="connsiteY6" fmla="*/ 1020127 h 1133475"/>
              <a:gd name="connsiteX7" fmla="*/ 7743964 w 7777163"/>
              <a:gd name="connsiteY7" fmla="*/ 1100276 h 1133475"/>
              <a:gd name="connsiteX8" fmla="*/ 7663815 w 7777163"/>
              <a:gd name="connsiteY8" fmla="*/ 1133475 h 1133475"/>
              <a:gd name="connsiteX9" fmla="*/ 113348 w 7777163"/>
              <a:gd name="connsiteY9" fmla="*/ 1133475 h 1133475"/>
              <a:gd name="connsiteX10" fmla="*/ 33199 w 7777163"/>
              <a:gd name="connsiteY10" fmla="*/ 1100276 h 1133475"/>
              <a:gd name="connsiteX11" fmla="*/ 0 w 7777163"/>
              <a:gd name="connsiteY11" fmla="*/ 1020127 h 1133475"/>
              <a:gd name="connsiteX12" fmla="*/ 0 w 7777163"/>
              <a:gd name="connsiteY12" fmla="*/ 113348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77163" h="1133475">
                <a:moveTo>
                  <a:pt x="0" y="113348"/>
                </a:moveTo>
                <a:cubicBezTo>
                  <a:pt x="0" y="83286"/>
                  <a:pt x="11942" y="54456"/>
                  <a:pt x="33199" y="33199"/>
                </a:cubicBezTo>
                <a:cubicBezTo>
                  <a:pt x="54456" y="11942"/>
                  <a:pt x="83286" y="0"/>
                  <a:pt x="113348" y="0"/>
                </a:cubicBezTo>
                <a:lnTo>
                  <a:pt x="7663815" y="0"/>
                </a:lnTo>
                <a:cubicBezTo>
                  <a:pt x="7693877" y="0"/>
                  <a:pt x="7722707" y="11942"/>
                  <a:pt x="7743964" y="33199"/>
                </a:cubicBezTo>
                <a:cubicBezTo>
                  <a:pt x="7765221" y="54456"/>
                  <a:pt x="7777163" y="83286"/>
                  <a:pt x="7777163" y="113348"/>
                </a:cubicBezTo>
                <a:lnTo>
                  <a:pt x="7777163" y="1020127"/>
                </a:lnTo>
                <a:cubicBezTo>
                  <a:pt x="7777163" y="1050189"/>
                  <a:pt x="7765221" y="1079019"/>
                  <a:pt x="7743964" y="1100276"/>
                </a:cubicBezTo>
                <a:cubicBezTo>
                  <a:pt x="7722707" y="1121533"/>
                  <a:pt x="7693877" y="1133475"/>
                  <a:pt x="7663815" y="1133475"/>
                </a:cubicBezTo>
                <a:lnTo>
                  <a:pt x="113348" y="1133475"/>
                </a:lnTo>
                <a:cubicBezTo>
                  <a:pt x="83286" y="1133475"/>
                  <a:pt x="54456" y="1121533"/>
                  <a:pt x="33199" y="1100276"/>
                </a:cubicBezTo>
                <a:cubicBezTo>
                  <a:pt x="11942" y="1079019"/>
                  <a:pt x="0" y="1050189"/>
                  <a:pt x="0" y="1020127"/>
                </a:cubicBezTo>
                <a:lnTo>
                  <a:pt x="0" y="113348"/>
                </a:lnTo>
                <a:close/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72000" tIns="72000" rIns="72000" bIns="7200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i="1" kern="12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683568" y="1733773"/>
            <a:ext cx="3816424" cy="504056"/>
          </a:xfrm>
          <a:custGeom>
            <a:avLst/>
            <a:gdLst>
              <a:gd name="connsiteX0" fmla="*/ 0 w 7777163"/>
              <a:gd name="connsiteY0" fmla="*/ 113348 h 1133475"/>
              <a:gd name="connsiteX1" fmla="*/ 33199 w 7777163"/>
              <a:gd name="connsiteY1" fmla="*/ 33199 h 1133475"/>
              <a:gd name="connsiteX2" fmla="*/ 113348 w 7777163"/>
              <a:gd name="connsiteY2" fmla="*/ 0 h 1133475"/>
              <a:gd name="connsiteX3" fmla="*/ 7663815 w 7777163"/>
              <a:gd name="connsiteY3" fmla="*/ 0 h 1133475"/>
              <a:gd name="connsiteX4" fmla="*/ 7743964 w 7777163"/>
              <a:gd name="connsiteY4" fmla="*/ 33199 h 1133475"/>
              <a:gd name="connsiteX5" fmla="*/ 7777163 w 7777163"/>
              <a:gd name="connsiteY5" fmla="*/ 113348 h 1133475"/>
              <a:gd name="connsiteX6" fmla="*/ 7777163 w 7777163"/>
              <a:gd name="connsiteY6" fmla="*/ 1020127 h 1133475"/>
              <a:gd name="connsiteX7" fmla="*/ 7743964 w 7777163"/>
              <a:gd name="connsiteY7" fmla="*/ 1100276 h 1133475"/>
              <a:gd name="connsiteX8" fmla="*/ 7663815 w 7777163"/>
              <a:gd name="connsiteY8" fmla="*/ 1133475 h 1133475"/>
              <a:gd name="connsiteX9" fmla="*/ 113348 w 7777163"/>
              <a:gd name="connsiteY9" fmla="*/ 1133475 h 1133475"/>
              <a:gd name="connsiteX10" fmla="*/ 33199 w 7777163"/>
              <a:gd name="connsiteY10" fmla="*/ 1100276 h 1133475"/>
              <a:gd name="connsiteX11" fmla="*/ 0 w 7777163"/>
              <a:gd name="connsiteY11" fmla="*/ 1020127 h 1133475"/>
              <a:gd name="connsiteX12" fmla="*/ 0 w 7777163"/>
              <a:gd name="connsiteY12" fmla="*/ 113348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77163" h="1133475">
                <a:moveTo>
                  <a:pt x="0" y="113348"/>
                </a:moveTo>
                <a:cubicBezTo>
                  <a:pt x="0" y="83286"/>
                  <a:pt x="11942" y="54456"/>
                  <a:pt x="33199" y="33199"/>
                </a:cubicBezTo>
                <a:cubicBezTo>
                  <a:pt x="54456" y="11942"/>
                  <a:pt x="83286" y="0"/>
                  <a:pt x="113348" y="0"/>
                </a:cubicBezTo>
                <a:lnTo>
                  <a:pt x="7663815" y="0"/>
                </a:lnTo>
                <a:cubicBezTo>
                  <a:pt x="7693877" y="0"/>
                  <a:pt x="7722707" y="11942"/>
                  <a:pt x="7743964" y="33199"/>
                </a:cubicBezTo>
                <a:cubicBezTo>
                  <a:pt x="7765221" y="54456"/>
                  <a:pt x="7777163" y="83286"/>
                  <a:pt x="7777163" y="113348"/>
                </a:cubicBezTo>
                <a:lnTo>
                  <a:pt x="7777163" y="1020127"/>
                </a:lnTo>
                <a:cubicBezTo>
                  <a:pt x="7777163" y="1050189"/>
                  <a:pt x="7765221" y="1079019"/>
                  <a:pt x="7743964" y="1100276"/>
                </a:cubicBezTo>
                <a:cubicBezTo>
                  <a:pt x="7722707" y="1121533"/>
                  <a:pt x="7693877" y="1133475"/>
                  <a:pt x="7663815" y="1133475"/>
                </a:cubicBezTo>
                <a:lnTo>
                  <a:pt x="113348" y="1133475"/>
                </a:lnTo>
                <a:cubicBezTo>
                  <a:pt x="83286" y="1133475"/>
                  <a:pt x="54456" y="1121533"/>
                  <a:pt x="33199" y="1100276"/>
                </a:cubicBezTo>
                <a:cubicBezTo>
                  <a:pt x="11942" y="1079019"/>
                  <a:pt x="0" y="1050189"/>
                  <a:pt x="0" y="1020127"/>
                </a:cubicBezTo>
                <a:lnTo>
                  <a:pt x="0" y="113348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72000" tIns="72000" rIns="72000" bIns="7200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>
                <a:latin typeface="Arial Black" pitchFamily="34" charset="0"/>
              </a:rPr>
              <a:t>Положительное отношение к изучению математики</a:t>
            </a:r>
            <a:endParaRPr lang="ru-RU" sz="1400" b="1" kern="1200" dirty="0">
              <a:latin typeface="Arial Black" pitchFamily="34" charset="0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4644008" y="1733773"/>
            <a:ext cx="3844552" cy="504056"/>
          </a:xfrm>
          <a:custGeom>
            <a:avLst/>
            <a:gdLst>
              <a:gd name="connsiteX0" fmla="*/ 0 w 7777163"/>
              <a:gd name="connsiteY0" fmla="*/ 113348 h 1133475"/>
              <a:gd name="connsiteX1" fmla="*/ 33199 w 7777163"/>
              <a:gd name="connsiteY1" fmla="*/ 33199 h 1133475"/>
              <a:gd name="connsiteX2" fmla="*/ 113348 w 7777163"/>
              <a:gd name="connsiteY2" fmla="*/ 0 h 1133475"/>
              <a:gd name="connsiteX3" fmla="*/ 7663815 w 7777163"/>
              <a:gd name="connsiteY3" fmla="*/ 0 h 1133475"/>
              <a:gd name="connsiteX4" fmla="*/ 7743964 w 7777163"/>
              <a:gd name="connsiteY4" fmla="*/ 33199 h 1133475"/>
              <a:gd name="connsiteX5" fmla="*/ 7777163 w 7777163"/>
              <a:gd name="connsiteY5" fmla="*/ 113348 h 1133475"/>
              <a:gd name="connsiteX6" fmla="*/ 7777163 w 7777163"/>
              <a:gd name="connsiteY6" fmla="*/ 1020127 h 1133475"/>
              <a:gd name="connsiteX7" fmla="*/ 7743964 w 7777163"/>
              <a:gd name="connsiteY7" fmla="*/ 1100276 h 1133475"/>
              <a:gd name="connsiteX8" fmla="*/ 7663815 w 7777163"/>
              <a:gd name="connsiteY8" fmla="*/ 1133475 h 1133475"/>
              <a:gd name="connsiteX9" fmla="*/ 113348 w 7777163"/>
              <a:gd name="connsiteY9" fmla="*/ 1133475 h 1133475"/>
              <a:gd name="connsiteX10" fmla="*/ 33199 w 7777163"/>
              <a:gd name="connsiteY10" fmla="*/ 1100276 h 1133475"/>
              <a:gd name="connsiteX11" fmla="*/ 0 w 7777163"/>
              <a:gd name="connsiteY11" fmla="*/ 1020127 h 1133475"/>
              <a:gd name="connsiteX12" fmla="*/ 0 w 7777163"/>
              <a:gd name="connsiteY12" fmla="*/ 113348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77163" h="1133475">
                <a:moveTo>
                  <a:pt x="0" y="113348"/>
                </a:moveTo>
                <a:cubicBezTo>
                  <a:pt x="0" y="83286"/>
                  <a:pt x="11942" y="54456"/>
                  <a:pt x="33199" y="33199"/>
                </a:cubicBezTo>
                <a:cubicBezTo>
                  <a:pt x="54456" y="11942"/>
                  <a:pt x="83286" y="0"/>
                  <a:pt x="113348" y="0"/>
                </a:cubicBezTo>
                <a:lnTo>
                  <a:pt x="7663815" y="0"/>
                </a:lnTo>
                <a:cubicBezTo>
                  <a:pt x="7693877" y="0"/>
                  <a:pt x="7722707" y="11942"/>
                  <a:pt x="7743964" y="33199"/>
                </a:cubicBezTo>
                <a:cubicBezTo>
                  <a:pt x="7765221" y="54456"/>
                  <a:pt x="7777163" y="83286"/>
                  <a:pt x="7777163" y="113348"/>
                </a:cubicBezTo>
                <a:lnTo>
                  <a:pt x="7777163" y="1020127"/>
                </a:lnTo>
                <a:cubicBezTo>
                  <a:pt x="7777163" y="1050189"/>
                  <a:pt x="7765221" y="1079019"/>
                  <a:pt x="7743964" y="1100276"/>
                </a:cubicBezTo>
                <a:cubicBezTo>
                  <a:pt x="7722707" y="1121533"/>
                  <a:pt x="7693877" y="1133475"/>
                  <a:pt x="7663815" y="1133475"/>
                </a:cubicBezTo>
                <a:lnTo>
                  <a:pt x="113348" y="1133475"/>
                </a:lnTo>
                <a:cubicBezTo>
                  <a:pt x="83286" y="1133475"/>
                  <a:pt x="54456" y="1121533"/>
                  <a:pt x="33199" y="1100276"/>
                </a:cubicBezTo>
                <a:cubicBezTo>
                  <a:pt x="11942" y="1079019"/>
                  <a:pt x="0" y="1050189"/>
                  <a:pt x="0" y="1020127"/>
                </a:cubicBezTo>
                <a:lnTo>
                  <a:pt x="0" y="113348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72000" tIns="72000" rIns="72000" bIns="7200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>
                <a:latin typeface="Arial Black" pitchFamily="34" charset="0"/>
              </a:rPr>
              <a:t>Вовлеченность в учебный процесс на уроках математики</a:t>
            </a:r>
            <a:endParaRPr lang="ru-RU" sz="1400" b="1" kern="1200" dirty="0"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381845"/>
            <a:ext cx="2725737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8591" y="2381845"/>
            <a:ext cx="2725737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3268789"/>
            <a:ext cx="1292349" cy="192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3389957"/>
            <a:ext cx="155756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323528" y="965861"/>
            <a:ext cx="835292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Мотивированные к обучению и вовлеченные</a:t>
            </a:r>
            <a:br>
              <a:rPr lang="ru-RU" i="1" dirty="0" smtClean="0"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latin typeface="Arial" pitchFamily="34" charset="0"/>
                <a:cs typeface="Arial" pitchFamily="34" charset="0"/>
              </a:rPr>
              <a:t> в учебный процесс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513421" y="3383124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Процент учащихся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3609765" y="3455132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Процент учащихся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83768" y="3029917"/>
            <a:ext cx="792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 554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  <a:sym typeface="Wingdings 3"/>
              </a:rPr>
              <a:t>40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(514)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073" name="Формула" r:id="rId7" imgW="114120" imgH="215640" progId="Equation.3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347864" y="3894013"/>
            <a:ext cx="792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 567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  <a:sym typeface="Wingdings 3"/>
              </a:rPr>
              <a:t>58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(509)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08104" y="3029917"/>
            <a:ext cx="792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 551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  <a:sym typeface="Wingdings 3"/>
              </a:rPr>
              <a:t>28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(523)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72200" y="3978795"/>
            <a:ext cx="792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 557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  <a:sym typeface="Wingdings 3"/>
              </a:rPr>
              <a:t>44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(513)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239000" cy="7200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Распределение учителей начальной школы и учителей математики по стажу работы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1268760"/>
          <a:ext cx="8363272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323528" y="4005064"/>
          <a:ext cx="8363272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591872" cy="1423974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tabLst>
                <a:tab pos="358775" algn="l"/>
              </a:tabLst>
            </a:pPr>
            <a:r>
              <a:rPr lang="ru-RU" sz="3200" dirty="0" smtClean="0"/>
              <a:t>Изменение возрастных характеристик учителей математики в период </a:t>
            </a:r>
            <a:br>
              <a:rPr lang="ru-RU" sz="3200" dirty="0" smtClean="0"/>
            </a:br>
            <a:r>
              <a:rPr lang="ru-RU" sz="3200" dirty="0" smtClean="0"/>
              <a:t>с 1995 по 2011 годы</a:t>
            </a:r>
            <a:endParaRPr lang="ru-RU" sz="3200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827584" y="1700808"/>
          <a:ext cx="748883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424936" cy="92867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500" dirty="0" smtClean="0">
                <a:latin typeface="Arial Black" pitchFamily="34" charset="0"/>
              </a:rPr>
              <a:t>Общие выводы по результатам первичного анализа</a:t>
            </a:r>
            <a:endParaRPr lang="ru-RU" sz="25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857232"/>
            <a:ext cx="8858312" cy="5236064"/>
          </a:xfrm>
        </p:spPr>
        <p:txBody>
          <a:bodyPr>
            <a:noAutofit/>
          </a:bodyPr>
          <a:lstStyle/>
          <a:p>
            <a:pPr lvl="0">
              <a:buAutoNum type="arabicPeriod"/>
            </a:pPr>
            <a:r>
              <a:rPr lang="ru-RU" sz="1800" b="1" dirty="0" smtClean="0">
                <a:latin typeface="+mj-lt"/>
              </a:rPr>
              <a:t>Результаты международных исследований </a:t>
            </a:r>
            <a:r>
              <a:rPr lang="en-US" sz="1800" b="1" dirty="0" smtClean="0">
                <a:latin typeface="+mj-lt"/>
              </a:rPr>
              <a:t>P</a:t>
            </a:r>
            <a:r>
              <a:rPr lang="ru-RU" sz="1800" b="1" dirty="0" smtClean="0">
                <a:latin typeface="+mj-lt"/>
              </a:rPr>
              <a:t>IRLS-2011 и TIMSS-2011 говорят об относительно высоком уровне качества российского образования. </a:t>
            </a:r>
          </a:p>
          <a:p>
            <a:pPr lvl="0">
              <a:buAutoNum type="arabicPeriod"/>
            </a:pPr>
            <a:r>
              <a:rPr lang="ru-RU" sz="1800" b="1" dirty="0" smtClean="0">
                <a:latin typeface="+mj-lt"/>
              </a:rPr>
              <a:t>Пристальное изучение информации, полученной в международных исследованиях </a:t>
            </a:r>
            <a:r>
              <a:rPr lang="en-US" sz="1800" b="1" dirty="0" smtClean="0">
                <a:latin typeface="+mj-lt"/>
              </a:rPr>
              <a:t>PIRLS</a:t>
            </a:r>
            <a:r>
              <a:rPr lang="ru-RU" sz="1800" b="1" dirty="0" smtClean="0">
                <a:latin typeface="+mj-lt"/>
              </a:rPr>
              <a:t> и </a:t>
            </a:r>
            <a:r>
              <a:rPr lang="en-US" sz="1800" b="1" dirty="0" smtClean="0">
                <a:latin typeface="+mj-lt"/>
              </a:rPr>
              <a:t>TIMSS</a:t>
            </a:r>
            <a:r>
              <a:rPr lang="ru-RU" sz="1800" b="1" dirty="0" smtClean="0">
                <a:latin typeface="+mj-lt"/>
              </a:rPr>
              <a:t>, и выявленных проблем, учет рекомендаций специалистов позволит определить направления совершенствования российского школьного образования. </a:t>
            </a:r>
          </a:p>
          <a:p>
            <a:pPr marL="269875" indent="-269875">
              <a:buNone/>
            </a:pPr>
            <a:r>
              <a:rPr lang="ru-RU" sz="1800" b="1" dirty="0" smtClean="0">
                <a:latin typeface="+mj-lt"/>
              </a:rPr>
              <a:t>3.  </a:t>
            </a:r>
            <a:r>
              <a:rPr lang="ru-RU" sz="1800" b="1" dirty="0" smtClean="0">
                <a:latin typeface="+mj-lt"/>
                <a:cs typeface="Arial" pitchFamily="34" charset="0"/>
              </a:rPr>
              <a:t>Первичный анализ результатов исследований </a:t>
            </a:r>
            <a:r>
              <a:rPr lang="en-US" sz="1800" b="1" dirty="0" smtClean="0">
                <a:latin typeface="+mj-lt"/>
                <a:cs typeface="Arial" pitchFamily="34" charset="0"/>
              </a:rPr>
              <a:t>PIRLS</a:t>
            </a:r>
            <a:r>
              <a:rPr lang="ru-RU" sz="1800" b="1" dirty="0" smtClean="0">
                <a:latin typeface="+mj-lt"/>
                <a:cs typeface="Arial" pitchFamily="34" charset="0"/>
              </a:rPr>
              <a:t> и </a:t>
            </a:r>
            <a:r>
              <a:rPr lang="en-US" sz="1800" b="1" dirty="0" smtClean="0">
                <a:latin typeface="+mj-lt"/>
                <a:cs typeface="Arial" pitchFamily="34" charset="0"/>
              </a:rPr>
              <a:t>TIMSS </a:t>
            </a:r>
            <a:r>
              <a:rPr lang="ru-RU" sz="1800" b="1" dirty="0" smtClean="0">
                <a:latin typeface="+mj-lt"/>
                <a:cs typeface="Arial" pitchFamily="34" charset="0"/>
              </a:rPr>
              <a:t>позволил выявить ряд  проблем, негативно влияющих на результаты российских школьников:</a:t>
            </a:r>
          </a:p>
          <a:p>
            <a:pPr marL="363538" indent="-187325"/>
            <a:r>
              <a:rPr lang="ru-RU" sz="1800" b="1" dirty="0" smtClean="0">
                <a:latin typeface="+mj-lt"/>
                <a:cs typeface="Arial" pitchFamily="34" charset="0"/>
              </a:rPr>
              <a:t>Значительное отличие структуры и содержания математического и естественнонаучного образования в России по сравнению с международными стандартами </a:t>
            </a:r>
            <a:r>
              <a:rPr lang="en-US" sz="1800" b="1" dirty="0" smtClean="0">
                <a:latin typeface="+mj-lt"/>
                <a:cs typeface="Arial" pitchFamily="34" charset="0"/>
              </a:rPr>
              <a:t>TIMSS</a:t>
            </a:r>
            <a:endParaRPr lang="ru-RU" sz="1800" b="1" dirty="0" smtClean="0">
              <a:latin typeface="+mj-lt"/>
              <a:cs typeface="Arial" pitchFamily="34" charset="0"/>
            </a:endParaRPr>
          </a:p>
          <a:p>
            <a:pPr marL="363538" indent="-187325"/>
            <a:r>
              <a:rPr lang="ru-RU" sz="1800" b="1" dirty="0" smtClean="0">
                <a:latin typeface="+mj-lt"/>
                <a:cs typeface="Arial" pitchFamily="34" charset="0"/>
              </a:rPr>
              <a:t>Проблемы познавательной активности российских школьников</a:t>
            </a:r>
          </a:p>
          <a:p>
            <a:pPr marL="363538" indent="-187325"/>
            <a:r>
              <a:rPr lang="ru-RU" sz="1800" b="1" dirty="0" smtClean="0">
                <a:latin typeface="+mj-lt"/>
                <a:cs typeface="Arial" pitchFamily="34" charset="0"/>
              </a:rPr>
              <a:t>Недостаточный учет  возрастных, познавательных и </a:t>
            </a:r>
            <a:r>
              <a:rPr lang="ru-RU" sz="1800" b="1" dirty="0" err="1" smtClean="0">
                <a:latin typeface="+mj-lt"/>
                <a:cs typeface="Arial" pitchFamily="34" charset="0"/>
              </a:rPr>
              <a:t>гендерных</a:t>
            </a:r>
            <a:r>
              <a:rPr lang="ru-RU" sz="1800" b="1" dirty="0" smtClean="0">
                <a:latin typeface="+mj-lt"/>
                <a:cs typeface="Arial" pitchFamily="34" charset="0"/>
              </a:rPr>
              <a:t> особенностей  современных российских школьников</a:t>
            </a:r>
          </a:p>
          <a:p>
            <a:pPr marL="363538" indent="-187325"/>
            <a:r>
              <a:rPr lang="ru-RU" sz="1800" b="1" dirty="0" smtClean="0">
                <a:latin typeface="+mj-lt"/>
                <a:cs typeface="Arial" pitchFamily="34" charset="0"/>
              </a:rPr>
              <a:t>Недостаточное внимание к формированию письменной речи учащихся</a:t>
            </a:r>
          </a:p>
          <a:p>
            <a:pPr marL="363538" indent="-187325"/>
            <a:r>
              <a:rPr lang="ru-RU" sz="1800" b="1" dirty="0" smtClean="0">
                <a:latin typeface="+mj-lt"/>
                <a:cs typeface="Arial" pitchFamily="34" charset="0"/>
              </a:rPr>
              <a:t>Дисбаланс учебного процесса: значительный вес контроля знаний учащихся,  большой объем домашних заданий, уменьшение доли практических, экспериментальных и исследовательских работ  в процессе обучения</a:t>
            </a:r>
            <a:endParaRPr lang="en-US" sz="1800" b="1" dirty="0" smtClean="0">
              <a:latin typeface="+mj-lt"/>
              <a:cs typeface="Arial" pitchFamily="34" charset="0"/>
            </a:endParaRPr>
          </a:p>
          <a:p>
            <a:pPr marL="176213" indent="-176213">
              <a:buNone/>
            </a:pPr>
            <a:endParaRPr lang="en-US" sz="1600" b="1" dirty="0" smtClean="0">
              <a:latin typeface="Calibri" pitchFamily="34" charset="0"/>
              <a:cs typeface="Arial" pitchFamily="34" charset="0"/>
            </a:endParaRPr>
          </a:p>
          <a:p>
            <a:pPr marL="176213" indent="-176213">
              <a:buNone/>
            </a:pPr>
            <a:endParaRPr lang="en-US" sz="1600" b="1" dirty="0" smtClean="0">
              <a:latin typeface="Calibri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w"/>
            </a:pPr>
            <a:endParaRPr lang="en-US" sz="1200" dirty="0" smtClean="0">
              <a:latin typeface="Calibri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w"/>
            </a:pPr>
            <a:r>
              <a:rPr lang="ru-RU" sz="1200" dirty="0" smtClean="0">
                <a:latin typeface="Calibri" pitchFamily="34" charset="0"/>
                <a:cs typeface="Arial" pitchFamily="34" charset="0"/>
              </a:rPr>
              <a:t> 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76200"/>
            <a:ext cx="7704856" cy="112055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  <a:cs typeface="Arial" pitchFamily="34" charset="0"/>
              </a:rPr>
              <a:t>Самые важные результаты</a:t>
            </a:r>
            <a:endParaRPr lang="ru-RU" sz="2800" dirty="0"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611560" y="1052737"/>
            <a:ext cx="7777163" cy="4968551"/>
            <a:chOff x="611560" y="1124746"/>
            <a:chExt cx="7777163" cy="3168350"/>
          </a:xfrm>
        </p:grpSpPr>
        <p:sp>
          <p:nvSpPr>
            <p:cNvPr id="6" name="Полилиния 5"/>
            <p:cNvSpPr/>
            <p:nvPr/>
          </p:nvSpPr>
          <p:spPr>
            <a:xfrm>
              <a:off x="611560" y="1124746"/>
              <a:ext cx="7777163" cy="915155"/>
            </a:xfrm>
            <a:custGeom>
              <a:avLst/>
              <a:gdLst>
                <a:gd name="connsiteX0" fmla="*/ 0 w 7777163"/>
                <a:gd name="connsiteY0" fmla="*/ 113348 h 1133475"/>
                <a:gd name="connsiteX1" fmla="*/ 33199 w 7777163"/>
                <a:gd name="connsiteY1" fmla="*/ 33199 h 1133475"/>
                <a:gd name="connsiteX2" fmla="*/ 113348 w 7777163"/>
                <a:gd name="connsiteY2" fmla="*/ 0 h 1133475"/>
                <a:gd name="connsiteX3" fmla="*/ 7663815 w 7777163"/>
                <a:gd name="connsiteY3" fmla="*/ 0 h 1133475"/>
                <a:gd name="connsiteX4" fmla="*/ 7743964 w 7777163"/>
                <a:gd name="connsiteY4" fmla="*/ 33199 h 1133475"/>
                <a:gd name="connsiteX5" fmla="*/ 7777163 w 7777163"/>
                <a:gd name="connsiteY5" fmla="*/ 113348 h 1133475"/>
                <a:gd name="connsiteX6" fmla="*/ 7777163 w 7777163"/>
                <a:gd name="connsiteY6" fmla="*/ 1020127 h 1133475"/>
                <a:gd name="connsiteX7" fmla="*/ 7743964 w 7777163"/>
                <a:gd name="connsiteY7" fmla="*/ 1100276 h 1133475"/>
                <a:gd name="connsiteX8" fmla="*/ 7663815 w 7777163"/>
                <a:gd name="connsiteY8" fmla="*/ 1133475 h 1133475"/>
                <a:gd name="connsiteX9" fmla="*/ 113348 w 7777163"/>
                <a:gd name="connsiteY9" fmla="*/ 1133475 h 1133475"/>
                <a:gd name="connsiteX10" fmla="*/ 33199 w 7777163"/>
                <a:gd name="connsiteY10" fmla="*/ 1100276 h 1133475"/>
                <a:gd name="connsiteX11" fmla="*/ 0 w 7777163"/>
                <a:gd name="connsiteY11" fmla="*/ 1020127 h 1133475"/>
                <a:gd name="connsiteX12" fmla="*/ 0 w 7777163"/>
                <a:gd name="connsiteY12" fmla="*/ 113348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77163" h="1133475">
                  <a:moveTo>
                    <a:pt x="0" y="113348"/>
                  </a:moveTo>
                  <a:cubicBezTo>
                    <a:pt x="0" y="83286"/>
                    <a:pt x="11942" y="54456"/>
                    <a:pt x="33199" y="33199"/>
                  </a:cubicBezTo>
                  <a:cubicBezTo>
                    <a:pt x="54456" y="11942"/>
                    <a:pt x="83286" y="0"/>
                    <a:pt x="113348" y="0"/>
                  </a:cubicBezTo>
                  <a:lnTo>
                    <a:pt x="7663815" y="0"/>
                  </a:lnTo>
                  <a:cubicBezTo>
                    <a:pt x="7693877" y="0"/>
                    <a:pt x="7722707" y="11942"/>
                    <a:pt x="7743964" y="33199"/>
                  </a:cubicBezTo>
                  <a:cubicBezTo>
                    <a:pt x="7765221" y="54456"/>
                    <a:pt x="7777163" y="83286"/>
                    <a:pt x="7777163" y="113348"/>
                  </a:cubicBezTo>
                  <a:lnTo>
                    <a:pt x="7777163" y="1020127"/>
                  </a:lnTo>
                  <a:cubicBezTo>
                    <a:pt x="7777163" y="1050189"/>
                    <a:pt x="7765221" y="1079019"/>
                    <a:pt x="7743964" y="1100276"/>
                  </a:cubicBezTo>
                  <a:cubicBezTo>
                    <a:pt x="7722707" y="1121533"/>
                    <a:pt x="7693877" y="1133475"/>
                    <a:pt x="7663815" y="1133475"/>
                  </a:cubicBezTo>
                  <a:lnTo>
                    <a:pt x="113348" y="1133475"/>
                  </a:lnTo>
                  <a:cubicBezTo>
                    <a:pt x="83286" y="1133475"/>
                    <a:pt x="54456" y="1121533"/>
                    <a:pt x="33199" y="1100276"/>
                  </a:cubicBezTo>
                  <a:cubicBezTo>
                    <a:pt x="11942" y="1079019"/>
                    <a:pt x="0" y="1050189"/>
                    <a:pt x="0" y="1020127"/>
                  </a:cubicBezTo>
                  <a:lnTo>
                    <a:pt x="0" y="113348"/>
                  </a:lnTo>
                  <a:close/>
                </a:path>
              </a:pathLst>
            </a:custGeom>
            <a:solidFill>
              <a:schemeClr val="accent1">
                <a:hueOff val="0"/>
                <a:satOff val="0"/>
                <a:lumOff val="0"/>
                <a:alpha val="2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00" tIns="72000" rIns="72000" bIns="72000" numCol="1" spcCol="1270" anchor="ctr" anchorCtr="0">
              <a:noAutofit/>
            </a:bodyPr>
            <a:lstStyle/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Российские школьники демонстрируют высокие результаты в соответствии с международными стандартами PIRLS</a:t>
              </a:r>
              <a:r>
                <a:rPr lang="en-US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и TIMSS, начиная с 1995 года.</a:t>
              </a: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611560" y="2154294"/>
              <a:ext cx="7777163" cy="857468"/>
            </a:xfrm>
            <a:custGeom>
              <a:avLst/>
              <a:gdLst>
                <a:gd name="connsiteX0" fmla="*/ 0 w 7777163"/>
                <a:gd name="connsiteY0" fmla="*/ 113347 h 1133474"/>
                <a:gd name="connsiteX1" fmla="*/ 33199 w 7777163"/>
                <a:gd name="connsiteY1" fmla="*/ 33199 h 1133474"/>
                <a:gd name="connsiteX2" fmla="*/ 113348 w 7777163"/>
                <a:gd name="connsiteY2" fmla="*/ 1 h 1133474"/>
                <a:gd name="connsiteX3" fmla="*/ 7663816 w 7777163"/>
                <a:gd name="connsiteY3" fmla="*/ 0 h 1133474"/>
                <a:gd name="connsiteX4" fmla="*/ 7743964 w 7777163"/>
                <a:gd name="connsiteY4" fmla="*/ 33199 h 1133474"/>
                <a:gd name="connsiteX5" fmla="*/ 7777162 w 7777163"/>
                <a:gd name="connsiteY5" fmla="*/ 113348 h 1133474"/>
                <a:gd name="connsiteX6" fmla="*/ 7777163 w 7777163"/>
                <a:gd name="connsiteY6" fmla="*/ 1020127 h 1133474"/>
                <a:gd name="connsiteX7" fmla="*/ 7743964 w 7777163"/>
                <a:gd name="connsiteY7" fmla="*/ 1100275 h 1133474"/>
                <a:gd name="connsiteX8" fmla="*/ 7663816 w 7777163"/>
                <a:gd name="connsiteY8" fmla="*/ 1133474 h 1133474"/>
                <a:gd name="connsiteX9" fmla="*/ 113347 w 7777163"/>
                <a:gd name="connsiteY9" fmla="*/ 1133474 h 1133474"/>
                <a:gd name="connsiteX10" fmla="*/ 33199 w 7777163"/>
                <a:gd name="connsiteY10" fmla="*/ 1100275 h 1133474"/>
                <a:gd name="connsiteX11" fmla="*/ 1 w 7777163"/>
                <a:gd name="connsiteY11" fmla="*/ 1020127 h 1133474"/>
                <a:gd name="connsiteX12" fmla="*/ 0 w 7777163"/>
                <a:gd name="connsiteY12" fmla="*/ 113347 h 1133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77163" h="1133474">
                  <a:moveTo>
                    <a:pt x="0" y="113347"/>
                  </a:moveTo>
                  <a:cubicBezTo>
                    <a:pt x="0" y="83285"/>
                    <a:pt x="11942" y="54455"/>
                    <a:pt x="33199" y="33199"/>
                  </a:cubicBezTo>
                  <a:cubicBezTo>
                    <a:pt x="54456" y="11942"/>
                    <a:pt x="83286" y="0"/>
                    <a:pt x="113348" y="1"/>
                  </a:cubicBezTo>
                  <a:lnTo>
                    <a:pt x="7663816" y="0"/>
                  </a:lnTo>
                  <a:cubicBezTo>
                    <a:pt x="7693878" y="0"/>
                    <a:pt x="7722708" y="11942"/>
                    <a:pt x="7743964" y="33199"/>
                  </a:cubicBezTo>
                  <a:cubicBezTo>
                    <a:pt x="7765221" y="54456"/>
                    <a:pt x="7777163" y="83286"/>
                    <a:pt x="7777162" y="113348"/>
                  </a:cubicBezTo>
                  <a:cubicBezTo>
                    <a:pt x="7777162" y="415608"/>
                    <a:pt x="7777163" y="717867"/>
                    <a:pt x="7777163" y="1020127"/>
                  </a:cubicBezTo>
                  <a:cubicBezTo>
                    <a:pt x="7777163" y="1050189"/>
                    <a:pt x="7765221" y="1079019"/>
                    <a:pt x="7743964" y="1100275"/>
                  </a:cubicBezTo>
                  <a:cubicBezTo>
                    <a:pt x="7722707" y="1121532"/>
                    <a:pt x="7693877" y="1133474"/>
                    <a:pt x="7663816" y="1133474"/>
                  </a:cubicBezTo>
                  <a:lnTo>
                    <a:pt x="113347" y="1133474"/>
                  </a:lnTo>
                  <a:cubicBezTo>
                    <a:pt x="83285" y="1133474"/>
                    <a:pt x="54455" y="1121532"/>
                    <a:pt x="33199" y="1100275"/>
                  </a:cubicBezTo>
                  <a:cubicBezTo>
                    <a:pt x="11942" y="1079018"/>
                    <a:pt x="0" y="1050188"/>
                    <a:pt x="1" y="1020127"/>
                  </a:cubicBezTo>
                  <a:cubicBezTo>
                    <a:pt x="1" y="717867"/>
                    <a:pt x="0" y="415607"/>
                    <a:pt x="0" y="113347"/>
                  </a:cubicBezTo>
                  <a:close/>
                </a:path>
              </a:pathLst>
            </a:custGeom>
            <a:solidFill>
              <a:schemeClr val="accent1">
                <a:hueOff val="0"/>
                <a:satOff val="0"/>
                <a:lumOff val="0"/>
                <a:alpha val="2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00" tIns="72000" rIns="72000" bIns="72000" numCol="1" spcCol="1270" anchor="ctr" anchorCtr="0">
              <a:noAutofit/>
            </a:bodyPr>
            <a:lstStyle/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Выпускники российской начальной школы в 2011 году подтвердили свой статус лидеров в области чтения и понимания текстов.</a:t>
              </a:r>
              <a:endPara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611560" y="3126646"/>
              <a:ext cx="7777163" cy="1166450"/>
            </a:xfrm>
            <a:custGeom>
              <a:avLst/>
              <a:gdLst>
                <a:gd name="connsiteX0" fmla="*/ 0 w 7777163"/>
                <a:gd name="connsiteY0" fmla="*/ 113348 h 1133475"/>
                <a:gd name="connsiteX1" fmla="*/ 33199 w 7777163"/>
                <a:gd name="connsiteY1" fmla="*/ 33199 h 1133475"/>
                <a:gd name="connsiteX2" fmla="*/ 113348 w 7777163"/>
                <a:gd name="connsiteY2" fmla="*/ 0 h 1133475"/>
                <a:gd name="connsiteX3" fmla="*/ 7663815 w 7777163"/>
                <a:gd name="connsiteY3" fmla="*/ 0 h 1133475"/>
                <a:gd name="connsiteX4" fmla="*/ 7743964 w 7777163"/>
                <a:gd name="connsiteY4" fmla="*/ 33199 h 1133475"/>
                <a:gd name="connsiteX5" fmla="*/ 7777163 w 7777163"/>
                <a:gd name="connsiteY5" fmla="*/ 113348 h 1133475"/>
                <a:gd name="connsiteX6" fmla="*/ 7777163 w 7777163"/>
                <a:gd name="connsiteY6" fmla="*/ 1020127 h 1133475"/>
                <a:gd name="connsiteX7" fmla="*/ 7743964 w 7777163"/>
                <a:gd name="connsiteY7" fmla="*/ 1100276 h 1133475"/>
                <a:gd name="connsiteX8" fmla="*/ 7663815 w 7777163"/>
                <a:gd name="connsiteY8" fmla="*/ 1133475 h 1133475"/>
                <a:gd name="connsiteX9" fmla="*/ 113348 w 7777163"/>
                <a:gd name="connsiteY9" fmla="*/ 1133475 h 1133475"/>
                <a:gd name="connsiteX10" fmla="*/ 33199 w 7777163"/>
                <a:gd name="connsiteY10" fmla="*/ 1100276 h 1133475"/>
                <a:gd name="connsiteX11" fmla="*/ 0 w 7777163"/>
                <a:gd name="connsiteY11" fmla="*/ 1020127 h 1133475"/>
                <a:gd name="connsiteX12" fmla="*/ 0 w 7777163"/>
                <a:gd name="connsiteY12" fmla="*/ 113348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77163" h="1133475">
                  <a:moveTo>
                    <a:pt x="0" y="113348"/>
                  </a:moveTo>
                  <a:cubicBezTo>
                    <a:pt x="0" y="83286"/>
                    <a:pt x="11942" y="54456"/>
                    <a:pt x="33199" y="33199"/>
                  </a:cubicBezTo>
                  <a:cubicBezTo>
                    <a:pt x="54456" y="11942"/>
                    <a:pt x="83286" y="0"/>
                    <a:pt x="113348" y="0"/>
                  </a:cubicBezTo>
                  <a:lnTo>
                    <a:pt x="7663815" y="0"/>
                  </a:lnTo>
                  <a:cubicBezTo>
                    <a:pt x="7693877" y="0"/>
                    <a:pt x="7722707" y="11942"/>
                    <a:pt x="7743964" y="33199"/>
                  </a:cubicBezTo>
                  <a:cubicBezTo>
                    <a:pt x="7765221" y="54456"/>
                    <a:pt x="7777163" y="83286"/>
                    <a:pt x="7777163" y="113348"/>
                  </a:cubicBezTo>
                  <a:lnTo>
                    <a:pt x="7777163" y="1020127"/>
                  </a:lnTo>
                  <a:cubicBezTo>
                    <a:pt x="7777163" y="1050189"/>
                    <a:pt x="7765221" y="1079019"/>
                    <a:pt x="7743964" y="1100276"/>
                  </a:cubicBezTo>
                  <a:cubicBezTo>
                    <a:pt x="7722707" y="1121533"/>
                    <a:pt x="7693877" y="1133475"/>
                    <a:pt x="7663815" y="1133475"/>
                  </a:cubicBezTo>
                  <a:lnTo>
                    <a:pt x="113348" y="1133475"/>
                  </a:lnTo>
                  <a:cubicBezTo>
                    <a:pt x="83286" y="1133475"/>
                    <a:pt x="54456" y="1121533"/>
                    <a:pt x="33199" y="1100276"/>
                  </a:cubicBezTo>
                  <a:cubicBezTo>
                    <a:pt x="11942" y="1079019"/>
                    <a:pt x="0" y="1050189"/>
                    <a:pt x="0" y="1020127"/>
                  </a:cubicBezTo>
                  <a:lnTo>
                    <a:pt x="0" y="113348"/>
                  </a:lnTo>
                  <a:close/>
                </a:path>
              </a:pathLst>
            </a:custGeom>
            <a:solidFill>
              <a:schemeClr val="accent1">
                <a:hueOff val="0"/>
                <a:satOff val="0"/>
                <a:lumOff val="0"/>
                <a:alpha val="2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00" tIns="72000" rIns="72000" bIns="72000" numCol="1" spcCol="1270" anchor="ctr" anchorCtr="0">
              <a:noAutofit/>
            </a:bodyPr>
            <a:lstStyle/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В 2011 году Россия продемонстрировала существенный подъем уровня математической и естественнонаучной подготовки учащихся 8-го </a:t>
              </a:r>
              <a:r>
                <a:rPr lang="ru-RU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класса</a:t>
              </a:r>
              <a:r>
                <a:rPr lang="ru-RU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45969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88640"/>
            <a:ext cx="8821644" cy="74003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500" dirty="0" smtClean="0">
                <a:latin typeface="Arial Black" pitchFamily="34" charset="0"/>
              </a:rPr>
              <a:t>Рекомендации по результатам первичного анализа</a:t>
            </a:r>
            <a:r>
              <a:rPr lang="ru-RU" sz="2800" dirty="0" smtClean="0">
                <a:latin typeface="Arial Black" pitchFamily="34" charset="0"/>
              </a:rPr>
              <a:t/>
            </a:r>
            <a:br>
              <a:rPr lang="ru-RU" sz="2800" dirty="0" smtClean="0">
                <a:latin typeface="Arial Black" pitchFamily="34" charset="0"/>
              </a:rPr>
            </a:br>
            <a:endParaRPr lang="ru-RU" sz="28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714356"/>
            <a:ext cx="8858312" cy="5955004"/>
          </a:xfrm>
        </p:spPr>
        <p:txBody>
          <a:bodyPr>
            <a:noAutofit/>
          </a:bodyPr>
          <a:lstStyle/>
          <a:p>
            <a:pPr marL="176213" indent="-176213">
              <a:buNone/>
            </a:pPr>
            <a:r>
              <a:rPr lang="ru-RU" sz="1800" b="1" dirty="0" smtClean="0"/>
              <a:t>1. Рассмотреть вопрос об изменении содержания естественнонаучного образования в начальной и основной школе: </a:t>
            </a:r>
          </a:p>
          <a:p>
            <a:pPr marL="363538" indent="-187325"/>
            <a:r>
              <a:rPr lang="ru-RU" sz="1800" b="1" dirty="0" smtClean="0"/>
              <a:t>увеличение составляющей, связанной с элементами физико-химических и географических  знаний в содержании курсов «Естествознание» начальной школы;</a:t>
            </a:r>
          </a:p>
          <a:p>
            <a:pPr marL="363538" indent="-187325"/>
            <a:r>
              <a:rPr lang="ru-RU" sz="1800" b="1" dirty="0" smtClean="0"/>
              <a:t>уменьшение (разгрузка) фактического материала в систематических курсах естественнонаучных дисциплин  в основной школе.</a:t>
            </a:r>
          </a:p>
          <a:p>
            <a:pPr marL="176213" lvl="0" indent="-176213">
              <a:buNone/>
            </a:pPr>
            <a:r>
              <a:rPr lang="ru-RU" sz="1800" b="1" dirty="0" smtClean="0"/>
              <a:t>2. Необходимо обратить внимание на повышение познавательной активности учащихся начальной и основной школы, а также их мотивации при изучении предметов естественно-математического цикла.</a:t>
            </a:r>
          </a:p>
          <a:p>
            <a:pPr marL="176213" indent="-176213">
              <a:buNone/>
            </a:pPr>
            <a:r>
              <a:rPr lang="ru-RU" sz="1800" b="1" dirty="0" smtClean="0"/>
              <a:t>3. Целесообразно ввести в учебно-методические комплекты или увеличить число заданий, базирующихся на контексте реальных жизненных ситуаций и требующих для выполнения достаточно сложных видов учебной деятельности, в том числе проектной и учебно-исследовательской. По окружающему миру  ввести систему лабораторных ученических опытов, направленных на формирование умения самостоятельно проводить простейшие наблюдения и опыты. </a:t>
            </a:r>
          </a:p>
          <a:p>
            <a:pPr marL="176213" indent="-176213">
              <a:buNone/>
            </a:pPr>
            <a:r>
              <a:rPr lang="ru-RU" sz="1800" b="1" dirty="0" smtClean="0">
                <a:latin typeface="Calibri" pitchFamily="34" charset="0"/>
                <a:cs typeface="Arial" pitchFamily="34" charset="0"/>
              </a:rPr>
              <a:t>4. Выявить и реализовать возможности повышения эффективности учебного процесса за счет учета затруднений, которые проявились в ответах российских учащихся, более эффективного использования времени урока, организации целенаправленной работы с отдельными группами учащихся.</a:t>
            </a: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 lvl="0">
              <a:buNone/>
            </a:pP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5328592" cy="259228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400" b="0" dirty="0" smtClean="0">
                <a:solidFill>
                  <a:srgbClr val="C00000"/>
                </a:solidFill>
              </a:rPr>
              <a:t>2013 год - </a:t>
            </a:r>
            <a:r>
              <a:rPr lang="ru-RU" sz="2400" b="0" dirty="0" err="1" smtClean="0">
                <a:solidFill>
                  <a:srgbClr val="C00000"/>
                </a:solidFill>
              </a:rPr>
              <a:t>I</a:t>
            </a:r>
            <a:r>
              <a:rPr lang="ru-RU" sz="2400" b="0" dirty="0" smtClean="0">
                <a:solidFill>
                  <a:srgbClr val="C00000"/>
                </a:solidFill>
              </a:rPr>
              <a:t> Международный конкурс юных чтецов «Живая классика» </a:t>
            </a:r>
            <a:r>
              <a:rPr lang="ru-RU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0" dirty="0" smtClean="0"/>
              <a:t>Участники: 2 млн. учащихся 6 классов  из 10 стран: Азербайджана, Армении, Белоруссии, Казахстана, Киргизии, Молдовы, Польши, России, Турции, Украины.</a:t>
            </a:r>
            <a:endParaRPr lang="ru-RU" sz="2400" b="0" dirty="0"/>
          </a:p>
        </p:txBody>
      </p:sp>
      <p:pic>
        <p:nvPicPr>
          <p:cNvPr id="5" name="Содержимое 7" descr="2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1"/>
            <a:ext cx="2771800" cy="1758360"/>
          </a:xfrm>
          <a:prstGeom prst="rect">
            <a:avLst/>
          </a:prstGeom>
        </p:spPr>
      </p:pic>
      <p:pic>
        <p:nvPicPr>
          <p:cNvPr id="8" name="Содержимое 4" descr="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2852936"/>
            <a:ext cx="4280144" cy="2952800"/>
          </a:xfrm>
          <a:prstGeom prst="rect">
            <a:avLst/>
          </a:prstGeom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179512" y="5929330"/>
            <a:ext cx="8964488" cy="64294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Конкурс </a:t>
            </a: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проводится под патронатом Министерства образования и науки РФ, Министерства культуры РФ, Федерального агентства по печати и массовым коммуникациям, Правительства Москвы, Правительства Санкт-Петербурга.</a:t>
            </a: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14942" y="1714489"/>
            <a:ext cx="392905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школьный </a:t>
            </a:r>
            <a:r>
              <a:rPr lang="ru-RU" sz="1600" dirty="0"/>
              <a:t>тур </a:t>
            </a:r>
            <a:r>
              <a:rPr lang="ru-RU" sz="1600" dirty="0" smtClean="0"/>
              <a:t>(школы)</a:t>
            </a:r>
          </a:p>
          <a:p>
            <a:pPr algn="ctr"/>
            <a:r>
              <a:rPr lang="ru-RU" sz="1600" b="1" dirty="0" smtClean="0"/>
              <a:t>муниципальный</a:t>
            </a:r>
            <a:r>
              <a:rPr lang="ru-RU" sz="1600" dirty="0" smtClean="0"/>
              <a:t> </a:t>
            </a:r>
            <a:r>
              <a:rPr lang="ru-RU" sz="1600" dirty="0"/>
              <a:t>тур </a:t>
            </a:r>
            <a:r>
              <a:rPr lang="ru-RU" sz="1600" dirty="0" smtClean="0"/>
              <a:t>(районные </a:t>
            </a:r>
            <a:r>
              <a:rPr lang="ru-RU" sz="1600" dirty="0"/>
              <a:t>детские библиотеки</a:t>
            </a:r>
            <a:r>
              <a:rPr lang="ru-RU" sz="1600" dirty="0" smtClean="0"/>
              <a:t>)</a:t>
            </a:r>
          </a:p>
          <a:p>
            <a:pPr algn="ctr"/>
            <a:r>
              <a:rPr lang="ru-RU" sz="1600" b="1" dirty="0" smtClean="0"/>
              <a:t>региональный </a:t>
            </a:r>
            <a:r>
              <a:rPr lang="ru-RU" sz="1600" dirty="0"/>
              <a:t>тур </a:t>
            </a:r>
            <a:r>
              <a:rPr lang="ru-RU" sz="1600" dirty="0" smtClean="0"/>
              <a:t>(библиотеки</a:t>
            </a:r>
            <a:r>
              <a:rPr lang="ru-RU" sz="1600" dirty="0"/>
              <a:t>, книжные магазины, культурные </a:t>
            </a:r>
            <a:r>
              <a:rPr lang="ru-RU" sz="1600" dirty="0" smtClean="0"/>
              <a:t>центры)</a:t>
            </a:r>
          </a:p>
          <a:p>
            <a:pPr algn="ctr"/>
            <a:r>
              <a:rPr lang="ru-RU" sz="1600" b="1" dirty="0" smtClean="0"/>
              <a:t>национальный</a:t>
            </a:r>
            <a:r>
              <a:rPr lang="ru-RU" sz="1600" dirty="0" smtClean="0"/>
              <a:t> </a:t>
            </a:r>
            <a:r>
              <a:rPr lang="ru-RU" sz="1600" dirty="0"/>
              <a:t>финал </a:t>
            </a:r>
            <a:r>
              <a:rPr lang="ru-RU" sz="1600" dirty="0" smtClean="0"/>
              <a:t>(один </a:t>
            </a:r>
            <a:r>
              <a:rPr lang="ru-RU" sz="1600" dirty="0"/>
              <a:t>из столичных </a:t>
            </a:r>
            <a:r>
              <a:rPr lang="ru-RU" sz="1600" dirty="0" smtClean="0"/>
              <a:t>театров)</a:t>
            </a:r>
          </a:p>
          <a:p>
            <a:pPr algn="ctr"/>
            <a:r>
              <a:rPr lang="ru-RU" sz="1600" b="1" dirty="0" smtClean="0"/>
              <a:t>международный</a:t>
            </a:r>
            <a:r>
              <a:rPr lang="ru-RU" sz="1600" dirty="0" smtClean="0"/>
              <a:t> </a:t>
            </a:r>
            <a:r>
              <a:rPr lang="ru-RU" sz="1600" dirty="0"/>
              <a:t>финал </a:t>
            </a:r>
            <a:r>
              <a:rPr lang="ru-RU" sz="1600" dirty="0" smtClean="0"/>
              <a:t>(Москва</a:t>
            </a:r>
            <a:r>
              <a:rPr lang="ru-RU" dirty="0"/>
              <a:t>)</a:t>
            </a:r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4786314" y="3786190"/>
            <a:ext cx="4357686" cy="242889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0" marR="0" lvl="0" indent="0" algn="l" defTabSz="914400" rtl="0" eaLnBrk="1" fontAlgn="auto" latinLnBrk="0" hangingPunct="1">
              <a:spcBef>
                <a:spcPts val="284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Победители I Международного конкурса юных чтецов "Живая классика":</a:t>
            </a:r>
          </a:p>
          <a:p>
            <a:pPr marL="0" marR="0" lvl="0" indent="0" algn="l" defTabSz="914400" rtl="0" eaLnBrk="1" fontAlgn="auto" latinLnBrk="0" hangingPunct="1">
              <a:spcBef>
                <a:spcPts val="184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Толгу</a:t>
            </a:r>
            <a:r>
              <a:rPr kumimoji="0" lang="ru-RU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Карайол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(Турция) – Виктор Драгунский «Заколдованная буква»</a:t>
            </a:r>
          </a:p>
          <a:p>
            <a:pPr marL="0" marR="0" lvl="0" indent="0" algn="l" defTabSz="914400" rtl="0" eaLnBrk="1" fontAlgn="auto" latinLnBrk="0" hangingPunct="1">
              <a:spcBef>
                <a:spcPts val="184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Давид </a:t>
            </a:r>
            <a:r>
              <a:rPr kumimoji="0" lang="ru-RU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Авагян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(Армения) – Виктор Драгунский «Бы…»</a:t>
            </a:r>
          </a:p>
          <a:p>
            <a:pPr marL="0" marR="0" lvl="0" indent="0" algn="l" defTabSz="914400" rtl="0" eaLnBrk="1" fontAlgn="auto" latinLnBrk="0" hangingPunct="1">
              <a:spcBef>
                <a:spcPts val="184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400" b="1" dirty="0" smtClean="0"/>
              <a:t>Сергей Алексеев </a:t>
            </a:r>
            <a:r>
              <a:rPr lang="ru-RU" sz="3400" dirty="0" smtClean="0"/>
              <a:t>(Молдова) – Сергей Силин «Везунчик»</a:t>
            </a:r>
          </a:p>
          <a:p>
            <a:pPr marL="0" marR="0" lvl="0" indent="0" algn="l" defTabSz="914400" rtl="0" eaLnBrk="1" fontAlgn="auto" latinLnBrk="0" hangingPunct="1">
              <a:spcBef>
                <a:spcPts val="184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Екатерина </a:t>
            </a:r>
            <a:r>
              <a:rPr kumimoji="0" lang="ru-RU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Крыцина</a:t>
            </a:r>
            <a:r>
              <a:rPr kumimoji="0" lang="ru-RU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Россия) 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Лидия Чарская «Записки маленькой гимназистки»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95536" y="1772816"/>
            <a:ext cx="8640960" cy="381642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	Для дополнительной информации: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  <a:r>
              <a:rPr lang="ru-RU" sz="2000" dirty="0" smtClean="0">
                <a:latin typeface="Arial Black" pitchFamily="34" charset="0"/>
              </a:rPr>
              <a:t>Международная ассоциация по оценке </a:t>
            </a:r>
            <a:r>
              <a:rPr lang="en-US" sz="2000" dirty="0" smtClean="0">
                <a:latin typeface="Arial Black" pitchFamily="34" charset="0"/>
              </a:rPr>
              <a:t/>
            </a:r>
            <a:br>
              <a:rPr lang="en-US" sz="2000" dirty="0" smtClean="0">
                <a:latin typeface="Arial Black" pitchFamily="34" charset="0"/>
              </a:rPr>
            </a:br>
            <a:r>
              <a:rPr lang="en-US" sz="2000" dirty="0" smtClean="0">
                <a:latin typeface="Arial Black" pitchFamily="34" charset="0"/>
              </a:rPr>
              <a:t>  </a:t>
            </a:r>
            <a:r>
              <a:rPr lang="ru-RU" sz="2000" dirty="0" smtClean="0">
                <a:latin typeface="Arial Black" pitchFamily="34" charset="0"/>
              </a:rPr>
              <a:t>образовательных достижений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</a:br>
            <a:r>
              <a:rPr lang="en-US" sz="2000" dirty="0" smtClean="0">
                <a:latin typeface="Arial Black" pitchFamily="34" charset="0"/>
              </a:rPr>
              <a:t>  (The International Association for the Evaluation of</a:t>
            </a:r>
            <a:br>
              <a:rPr lang="en-US" sz="2000" dirty="0" smtClean="0">
                <a:latin typeface="Arial Black" pitchFamily="34" charset="0"/>
              </a:rPr>
            </a:br>
            <a:r>
              <a:rPr lang="en-US" sz="2000" dirty="0" smtClean="0">
                <a:latin typeface="Arial Black" pitchFamily="34" charset="0"/>
              </a:rPr>
              <a:t>  Educational Achievement, </a:t>
            </a: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IEA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) – </a:t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  </a:t>
            </a:r>
            <a:r>
              <a:rPr lang="en-US" sz="2000" dirty="0" smtClean="0">
                <a:latin typeface="Arial Black" pitchFamily="34" charset="0"/>
                <a:hlinkClick r:id="rId3"/>
              </a:rPr>
              <a:t>http://timssandpirls.bc.edu/</a:t>
            </a:r>
            <a:r>
              <a:rPr lang="en-US" sz="2000" dirty="0" smtClean="0">
                <a:latin typeface="Arial Black" pitchFamily="34" charset="0"/>
              </a:rPr>
              <a:t>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 Центр оценки качества образования ИСМО РАО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 –</a:t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  </a:t>
            </a: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hlinkClick r:id="rId4"/>
              </a:rPr>
              <a:t>http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hlinkClick r:id="rId4"/>
              </a:rPr>
              <a:t>://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hlinkClick r:id="rId4"/>
              </a:rPr>
              <a:t>www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hlinkClick r:id="rId4"/>
              </a:rPr>
              <a:t>.</a:t>
            </a:r>
            <a:r>
              <a:rPr kumimoji="0" lang="en-A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hlinkClick r:id="rId4"/>
              </a:rPr>
              <a:t>centeroko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hlinkClick r:id="rId4"/>
              </a:rPr>
              <a:t>.</a:t>
            </a:r>
            <a:r>
              <a:rPr kumimoji="0" lang="en-A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hlinkClick r:id="rId4"/>
              </a:rPr>
              <a:t>ru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hlinkClick r:id="rId4"/>
              </a:rPr>
              <a:t>/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e-mail: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hlinkClick r:id="rId5"/>
              </a:rPr>
              <a:t>centeroko@mail.ru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 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тел.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/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факс 8-499-246-2421, Ковалева Галина Сергеевна – 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  координатор исследований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PI</a:t>
            </a:r>
            <a:r>
              <a:rPr lang="en-US" sz="2000" dirty="0" smtClean="0">
                <a:latin typeface="Arial Black" pitchFamily="34" charset="0"/>
              </a:rPr>
              <a:t>RLS </a:t>
            </a:r>
            <a:r>
              <a:rPr lang="ru-RU" sz="2000" dirty="0" smtClean="0">
                <a:latin typeface="Arial Black" pitchFamily="34" charset="0"/>
              </a:rPr>
              <a:t>и </a:t>
            </a:r>
            <a:r>
              <a:rPr lang="en-US" sz="2000" dirty="0" smtClean="0">
                <a:latin typeface="Arial Black" pitchFamily="34" charset="0"/>
              </a:rPr>
              <a:t>TIMSS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в России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  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355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424936" cy="92697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Краткая информация об исследованиях</a:t>
            </a:r>
            <a:r>
              <a:rPr lang="en-US" sz="2800" dirty="0" smtClean="0">
                <a:latin typeface="Arial Black" pitchFamily="34" charset="0"/>
              </a:rPr>
              <a:t/>
            </a:r>
            <a:br>
              <a:rPr lang="en-US" sz="2800" dirty="0" smtClean="0"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> </a:t>
            </a:r>
            <a:r>
              <a:rPr lang="en-US" sz="2800" dirty="0" err="1" smtClean="0">
                <a:latin typeface="Arial Black" pitchFamily="34" charset="0"/>
              </a:rPr>
              <a:t>PIRLS</a:t>
            </a: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ru-RU" sz="2800" dirty="0" smtClean="0">
                <a:latin typeface="Arial Black" pitchFamily="34" charset="0"/>
              </a:rPr>
              <a:t>и </a:t>
            </a:r>
            <a:r>
              <a:rPr lang="en-US" sz="2800" dirty="0" err="1" smtClean="0">
                <a:latin typeface="Arial Black" pitchFamily="34" charset="0"/>
              </a:rPr>
              <a:t>TIMSS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68760"/>
            <a:ext cx="8136904" cy="4824536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w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PIRLS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– Оценка качества чтения и понимания текста учащимися начальной школы (4 класс)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w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TIMSS –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Оценка качества математического и естественнонаучного образования в начальной, основной и средней школе (4, 8 и 11 классы)</a:t>
            </a:r>
          </a:p>
          <a:p>
            <a:pPr>
              <a:buFont typeface="Wingdings" pitchFamily="2" charset="2"/>
              <a:buChar char="w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PIRLS&amp;TIMSS: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Выявление динамики в результатах (</a:t>
            </a:r>
            <a:r>
              <a:rPr lang="en-US" u="sng" dirty="0" err="1" smtClean="0">
                <a:latin typeface="Arial" pitchFamily="34" charset="0"/>
                <a:cs typeface="Arial" pitchFamily="34" charset="0"/>
              </a:rPr>
              <a:t>TIMSS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1995, 1999, 2003, 2007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2011; </a:t>
            </a:r>
            <a:r>
              <a:rPr lang="en-US" u="sng" dirty="0" err="1" smtClean="0">
                <a:latin typeface="Arial" pitchFamily="34" charset="0"/>
                <a:cs typeface="Arial" pitchFamily="34" charset="0"/>
              </a:rPr>
              <a:t>PIRLS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2001, 2006, 2011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 typeface="Wingdings" pitchFamily="2" charset="2"/>
              <a:buChar char="w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PIRLS&amp;TIMSS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Выявление факторов, позволяющих объяснить различия в результатах 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632" y="197768"/>
            <a:ext cx="8159824" cy="92697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Участники исследований</a:t>
            </a:r>
            <a:r>
              <a:rPr lang="en-US" sz="2800" dirty="0" smtClean="0">
                <a:latin typeface="Arial Black" pitchFamily="34" charset="0"/>
              </a:rPr>
              <a:t/>
            </a:r>
            <a:br>
              <a:rPr lang="en-US" sz="2800" dirty="0" smtClean="0"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> </a:t>
            </a:r>
            <a:r>
              <a:rPr lang="en-US" sz="2800" dirty="0" err="1" smtClean="0">
                <a:latin typeface="Arial Black" pitchFamily="34" charset="0"/>
              </a:rPr>
              <a:t>PIRLS</a:t>
            </a: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ru-RU" sz="2800" dirty="0" smtClean="0">
                <a:latin typeface="Arial Black" pitchFamily="34" charset="0"/>
              </a:rPr>
              <a:t>и </a:t>
            </a:r>
            <a:r>
              <a:rPr lang="en-US" sz="2800" dirty="0" err="1" smtClean="0">
                <a:latin typeface="Arial Black" pitchFamily="34" charset="0"/>
              </a:rPr>
              <a:t>TIMSS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42984"/>
            <a:ext cx="8820472" cy="4950312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w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PIRLS –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около 325 тысяч учащихся начальной школы из 49 стран</a:t>
            </a:r>
          </a:p>
          <a:p>
            <a:pPr marL="355600" lvl="3" indent="0">
              <a:buNone/>
            </a:pPr>
            <a:r>
              <a:rPr lang="ru-RU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Россия: 4461 выпускник начальной школы из 202 образовательных учреждений 42 регионов страны</a:t>
            </a:r>
          </a:p>
          <a:p>
            <a:pPr>
              <a:buFont typeface="Wingdings" pitchFamily="2" charset="2"/>
              <a:buChar char="w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TIMSS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более 600 тысяч учащихся начальной и основной школы из 63 стран</a:t>
            </a:r>
          </a:p>
          <a:p>
            <a:pPr marL="342900" lvl="3" indent="12700">
              <a:buNone/>
            </a:pPr>
            <a:r>
              <a:rPr lang="ru-RU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Россия: 4467 выпускников начальной школы из 202 образовательных учреждений 42 регионов страны и</a:t>
            </a:r>
          </a:p>
          <a:p>
            <a:pPr marL="342900" lvl="3" indent="12700">
              <a:buNone/>
            </a:pPr>
            <a:r>
              <a:rPr lang="ru-RU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4893 учащихся 8 класса из 210 образовательных учреждений 42 регионов страны</a:t>
            </a:r>
          </a:p>
          <a:p>
            <a:pPr marL="342900" lvl="3" indent="12700">
              <a:buNone/>
            </a:pPr>
            <a:r>
              <a:rPr lang="ru-RU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Российские выборки учащихся в исследованиях </a:t>
            </a:r>
            <a:r>
              <a:rPr 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PIRLS </a:t>
            </a:r>
            <a:r>
              <a:rPr lang="ru-RU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TIMSS </a:t>
            </a:r>
            <a:r>
              <a:rPr lang="ru-RU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(4 класс) практически совпадали. </a:t>
            </a:r>
          </a:p>
          <a:p>
            <a:pPr marL="342900" lvl="3" indent="12700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Выборка российских учащихся является представительной, что позволяет перенести полученные результаты на всю генеральную совокупность учащихся 4 и 8 классов России</a:t>
            </a:r>
          </a:p>
          <a:p>
            <a:pPr>
              <a:buFont typeface="Wingdings" pitchFamily="2" charset="2"/>
              <a:buChar char="w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w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Левая фигурная скобка 34"/>
          <p:cNvSpPr/>
          <p:nvPr/>
        </p:nvSpPr>
        <p:spPr>
          <a:xfrm>
            <a:off x="6012160" y="3284984"/>
            <a:ext cx="432048" cy="3240360"/>
          </a:xfrm>
          <a:prstGeom prst="leftBrace">
            <a:avLst>
              <a:gd name="adj1" fmla="val 47256"/>
              <a:gd name="adj2" fmla="val 50476"/>
            </a:avLst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Левая фигурная скобка 31"/>
          <p:cNvSpPr/>
          <p:nvPr/>
        </p:nvSpPr>
        <p:spPr>
          <a:xfrm>
            <a:off x="3059832" y="3356992"/>
            <a:ext cx="432048" cy="3501008"/>
          </a:xfrm>
          <a:prstGeom prst="leftBrace">
            <a:avLst>
              <a:gd name="adj1" fmla="val 47256"/>
              <a:gd name="adj2" fmla="val 50476"/>
            </a:avLst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6632"/>
            <a:ext cx="8519864" cy="688504"/>
          </a:xfrm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ru-RU" sz="3000" dirty="0" smtClean="0">
                <a:latin typeface="Arial Black" pitchFamily="34" charset="0"/>
                <a:cs typeface="Arial" pitchFamily="34" charset="0"/>
              </a:rPr>
              <a:t>Каково состояние образования в начальной школе России?</a:t>
            </a:r>
            <a:endParaRPr lang="ru-RU" sz="3000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67544" y="612230"/>
            <a:ext cx="25922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Чтение</a:t>
            </a: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3203848" y="603920"/>
            <a:ext cx="244827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Математика</a:t>
            </a: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5868144" y="612230"/>
            <a:ext cx="244827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Естествознание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 l="23133" r="23523"/>
          <a:stretch>
            <a:fillRect/>
          </a:stretch>
        </p:blipFill>
        <p:spPr bwMode="auto">
          <a:xfrm>
            <a:off x="755576" y="1198466"/>
            <a:ext cx="187220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 cstate="print"/>
          <a:srcRect r="62295" b="1361"/>
          <a:stretch>
            <a:fillRect/>
          </a:stretch>
        </p:blipFill>
        <p:spPr bwMode="auto">
          <a:xfrm>
            <a:off x="3563888" y="2062562"/>
            <a:ext cx="1656184" cy="489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5" cstate="print"/>
          <a:srcRect r="62071" b="1771"/>
          <a:stretch>
            <a:fillRect/>
          </a:stretch>
        </p:blipFill>
        <p:spPr bwMode="auto">
          <a:xfrm>
            <a:off x="6463592" y="1811078"/>
            <a:ext cx="1636800" cy="4859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Прямоугольник 22"/>
          <p:cNvSpPr/>
          <p:nvPr/>
        </p:nvSpPr>
        <p:spPr>
          <a:xfrm>
            <a:off x="755576" y="4653136"/>
            <a:ext cx="7416824" cy="216024"/>
          </a:xfrm>
          <a:prstGeom prst="rect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Arial Black" pitchFamily="34" charset="0"/>
              </a:rPr>
              <a:t>Среднее значение шкалы </a:t>
            </a:r>
            <a:r>
              <a:rPr lang="en-US" sz="1200" dirty="0" smtClean="0">
                <a:latin typeface="Arial Black" pitchFamily="34" charset="0"/>
              </a:rPr>
              <a:t>PIRLS </a:t>
            </a:r>
            <a:r>
              <a:rPr lang="ru-RU" sz="1200" dirty="0" smtClean="0">
                <a:latin typeface="Arial Black" pitchFamily="34" charset="0"/>
              </a:rPr>
              <a:t>и </a:t>
            </a:r>
            <a:r>
              <a:rPr lang="en-US" sz="1200" dirty="0" smtClean="0">
                <a:latin typeface="Arial Black" pitchFamily="34" charset="0"/>
              </a:rPr>
              <a:t>TIMSS</a:t>
            </a:r>
            <a:r>
              <a:rPr lang="ru-RU" sz="1200" dirty="0" smtClean="0">
                <a:latin typeface="Arial Black" pitchFamily="34" charset="0"/>
              </a:rPr>
              <a:t> – 500</a:t>
            </a:r>
            <a:endParaRPr lang="ru-RU" sz="1200" dirty="0">
              <a:latin typeface="Arial Black" pitchFamily="34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395536" y="1268760"/>
          <a:ext cx="2592288" cy="1737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12168"/>
                <a:gridCol w="108012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Arial Narrow" pitchFamily="34" charset="0"/>
                        </a:rPr>
                        <a:t>Страны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itchFamily="34" charset="0"/>
                        </a:rPr>
                        <a:t>Средний</a:t>
                      </a:r>
                      <a:r>
                        <a:rPr lang="ru-RU" sz="1400" baseline="0" dirty="0" smtClean="0">
                          <a:latin typeface="Arial Narrow" pitchFamily="34" charset="0"/>
                        </a:rPr>
                        <a:t> балл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13321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Гонконг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571   (2,3)  </a:t>
                      </a:r>
                      <a:endParaRPr lang="ru-RU" sz="1400" b="1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 Narrow" pitchFamily="34" charset="0"/>
                        </a:rPr>
                        <a:t>Россия</a:t>
                      </a:r>
                      <a:endParaRPr lang="ru-RU" sz="1400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 Narrow" pitchFamily="34" charset="0"/>
                        </a:rPr>
                        <a:t>568   (2,7)  </a:t>
                      </a:r>
                      <a:endParaRPr lang="ru-RU" sz="1400" b="1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Финляндия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 Narrow" pitchFamily="34" charset="0"/>
                        </a:rPr>
                        <a:t>568   (1,9)  </a:t>
                      </a:r>
                      <a:endParaRPr lang="ru-RU" sz="1400" b="1" dirty="0" smtClean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Сингапур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Arial Narrow" pitchFamily="34" charset="0"/>
                        </a:rPr>
                        <a:t>567   (3,3)</a:t>
                      </a:r>
                      <a:r>
                        <a:rPr lang="ru-RU" sz="1400" b="1" dirty="0" smtClean="0">
                          <a:latin typeface="Arial Narrow" pitchFamily="34" charset="0"/>
                        </a:rPr>
                        <a:t> 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3131840" y="1300744"/>
          <a:ext cx="2592288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008112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 Narrow" pitchFamily="34" charset="0"/>
                        </a:rPr>
                        <a:t>Страны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 Narrow" pitchFamily="34" charset="0"/>
                        </a:rPr>
                        <a:t>Средний</a:t>
                      </a:r>
                      <a:r>
                        <a:rPr lang="ru-RU" sz="1400" baseline="0" dirty="0" smtClean="0">
                          <a:latin typeface="Arial Narrow" pitchFamily="34" charset="0"/>
                        </a:rPr>
                        <a:t> балл</a:t>
                      </a:r>
                      <a:endParaRPr lang="ru-RU" sz="1400" dirty="0" smtClean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21315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Сингапур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606 (3,2) 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26839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Республика Корея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605 (1,9) 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17961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Гонконг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602 (3,4) 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Тайвань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591 (2,0) 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14607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Япония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585 (1,7) 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5868144" y="1276360"/>
          <a:ext cx="2615952" cy="1432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35832"/>
                <a:gridCol w="108012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 Narrow" pitchFamily="34" charset="0"/>
                        </a:rPr>
                        <a:t>Страны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 Narrow" pitchFamily="34" charset="0"/>
                        </a:rPr>
                        <a:t>Средний</a:t>
                      </a:r>
                      <a:r>
                        <a:rPr lang="ru-RU" sz="1400" baseline="0" dirty="0" smtClean="0">
                          <a:latin typeface="Arial Narrow" pitchFamily="34" charset="0"/>
                        </a:rPr>
                        <a:t> балл</a:t>
                      </a:r>
                      <a:endParaRPr lang="ru-RU" sz="1400" dirty="0" smtClean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27392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Республика Корея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587   (2,0) 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18515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Сингапур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583   (3,4) 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16838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Финляндия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570   (2,6) 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3131840" y="3429000"/>
          <a:ext cx="2736304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2185"/>
                <a:gridCol w="1064119"/>
              </a:tblGrid>
              <a:tr h="13424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Россия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542 (3,7)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5868144" y="2891408"/>
          <a:ext cx="2615952" cy="304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35832"/>
                <a:gridCol w="1080120"/>
              </a:tblGrid>
              <a:tr h="20685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Россия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552   (3,5)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rgbClr val="EFF3EA"/>
                    </a:solidFill>
                  </a:tcPr>
                </a:tc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395536" y="2106948"/>
            <a:ext cx="2592288" cy="3417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868144" y="2924944"/>
            <a:ext cx="2592288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131840" y="3445768"/>
            <a:ext cx="2664296" cy="3021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23528" y="1196752"/>
            <a:ext cx="2736304" cy="1800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059832" y="1208572"/>
            <a:ext cx="2736304" cy="21202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796136" y="1219980"/>
            <a:ext cx="2736304" cy="15621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Левая фигурная скобка 29"/>
          <p:cNvSpPr/>
          <p:nvPr/>
        </p:nvSpPr>
        <p:spPr>
          <a:xfrm>
            <a:off x="395536" y="3068960"/>
            <a:ext cx="432048" cy="2952328"/>
          </a:xfrm>
          <a:prstGeom prst="leftBrace">
            <a:avLst>
              <a:gd name="adj1" fmla="val 47256"/>
              <a:gd name="adj2" fmla="val 50476"/>
            </a:avLst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8" name="AutoShape 41"/>
          <p:cNvSpPr>
            <a:spLocks noChangeArrowheads="1"/>
          </p:cNvSpPr>
          <p:nvPr/>
        </p:nvSpPr>
        <p:spPr bwMode="auto">
          <a:xfrm>
            <a:off x="611560" y="4869160"/>
            <a:ext cx="2103437" cy="633234"/>
          </a:xfrm>
          <a:prstGeom prst="star32">
            <a:avLst>
              <a:gd name="adj" fmla="val 37500"/>
            </a:avLst>
          </a:prstGeom>
          <a:solidFill>
            <a:srgbClr val="C00000">
              <a:alpha val="75000"/>
            </a:srgb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chemeClr val="bg1"/>
                </a:solidFill>
                <a:latin typeface="Arial Narrow" pitchFamily="34" charset="0"/>
              </a:rPr>
              <a:t>4</a:t>
            </a:r>
            <a:r>
              <a:rPr lang="en-US" sz="1600" b="1" dirty="0" smtClean="0">
                <a:solidFill>
                  <a:schemeClr val="bg1"/>
                </a:solidFill>
                <a:latin typeface="Arial Narrow" pitchFamily="34" charset="0"/>
              </a:rPr>
              <a:t>5</a:t>
            </a:r>
            <a:r>
              <a:rPr lang="ru-RU" sz="1600" b="1" dirty="0" smtClean="0">
                <a:solidFill>
                  <a:schemeClr val="bg1"/>
                </a:solidFill>
                <a:latin typeface="Arial Narrow" pitchFamily="34" charset="0"/>
              </a:rPr>
              <a:t> стран</a:t>
            </a:r>
            <a:endParaRPr lang="en-GB" sz="1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6" name="AutoShape 41"/>
          <p:cNvSpPr>
            <a:spLocks noChangeArrowheads="1"/>
          </p:cNvSpPr>
          <p:nvPr/>
        </p:nvSpPr>
        <p:spPr bwMode="auto">
          <a:xfrm>
            <a:off x="3332659" y="4883998"/>
            <a:ext cx="2103437" cy="633234"/>
          </a:xfrm>
          <a:prstGeom prst="star32">
            <a:avLst>
              <a:gd name="adj" fmla="val 37500"/>
            </a:avLst>
          </a:prstGeom>
          <a:solidFill>
            <a:srgbClr val="C00000">
              <a:alpha val="75000"/>
            </a:srgb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chemeClr val="bg1"/>
                </a:solidFill>
                <a:latin typeface="Arial Narrow" pitchFamily="34" charset="0"/>
              </a:rPr>
              <a:t>35 стран</a:t>
            </a:r>
            <a:endParaRPr lang="en-GB" sz="1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7" name="AutoShape 41"/>
          <p:cNvSpPr>
            <a:spLocks noChangeArrowheads="1"/>
          </p:cNvSpPr>
          <p:nvPr/>
        </p:nvSpPr>
        <p:spPr bwMode="auto">
          <a:xfrm>
            <a:off x="6228184" y="4869160"/>
            <a:ext cx="2103437" cy="633234"/>
          </a:xfrm>
          <a:prstGeom prst="star32">
            <a:avLst>
              <a:gd name="adj" fmla="val 37500"/>
            </a:avLst>
          </a:prstGeom>
          <a:solidFill>
            <a:srgbClr val="C00000">
              <a:alpha val="75000"/>
            </a:srgb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chemeClr val="bg1"/>
                </a:solidFill>
                <a:latin typeface="Arial Narrow" pitchFamily="34" charset="0"/>
              </a:rPr>
              <a:t>44  страны</a:t>
            </a:r>
            <a:endParaRPr lang="en-GB" sz="1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969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Левая фигурная скобка 21"/>
          <p:cNvSpPr/>
          <p:nvPr/>
        </p:nvSpPr>
        <p:spPr>
          <a:xfrm>
            <a:off x="5220072" y="3284984"/>
            <a:ext cx="432048" cy="3096344"/>
          </a:xfrm>
          <a:prstGeom prst="leftBrace">
            <a:avLst>
              <a:gd name="adj1" fmla="val 47256"/>
              <a:gd name="adj2" fmla="val 50476"/>
            </a:avLst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Левая фигурная скобка 19"/>
          <p:cNvSpPr/>
          <p:nvPr/>
        </p:nvSpPr>
        <p:spPr>
          <a:xfrm>
            <a:off x="755576" y="3212976"/>
            <a:ext cx="432048" cy="3645024"/>
          </a:xfrm>
          <a:prstGeom prst="leftBrace">
            <a:avLst>
              <a:gd name="adj1" fmla="val 47256"/>
              <a:gd name="adj2" fmla="val 50476"/>
            </a:avLst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1043608" y="548680"/>
            <a:ext cx="2448272" cy="4237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Математика</a:t>
            </a: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5508104" y="548680"/>
            <a:ext cx="2448272" cy="4237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Естествознание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9088" r="33073" b="2671"/>
          <a:stretch>
            <a:fillRect/>
          </a:stretch>
        </p:blipFill>
        <p:spPr bwMode="auto">
          <a:xfrm>
            <a:off x="1259632" y="1260450"/>
            <a:ext cx="2232248" cy="569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r="62161" b="4984"/>
          <a:stretch>
            <a:fillRect/>
          </a:stretch>
        </p:blipFill>
        <p:spPr bwMode="auto">
          <a:xfrm>
            <a:off x="5652120" y="908720"/>
            <a:ext cx="2192892" cy="5408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827584" y="3348682"/>
            <a:ext cx="7416824" cy="216024"/>
          </a:xfrm>
          <a:prstGeom prst="rect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Arial Black" pitchFamily="34" charset="0"/>
              </a:rPr>
              <a:t>Среднее значение шкалы </a:t>
            </a:r>
            <a:r>
              <a:rPr lang="en-US" sz="1200" dirty="0" smtClean="0">
                <a:latin typeface="Arial Black" pitchFamily="34" charset="0"/>
              </a:rPr>
              <a:t>PIRLS </a:t>
            </a:r>
            <a:r>
              <a:rPr lang="ru-RU" sz="1200" dirty="0" smtClean="0">
                <a:latin typeface="Arial Black" pitchFamily="34" charset="0"/>
              </a:rPr>
              <a:t>и </a:t>
            </a:r>
            <a:r>
              <a:rPr lang="en-US" sz="1200" dirty="0" smtClean="0">
                <a:latin typeface="Arial Black" pitchFamily="34" charset="0"/>
              </a:rPr>
              <a:t>TIMSS</a:t>
            </a:r>
            <a:r>
              <a:rPr lang="ru-RU" sz="1200" dirty="0" smtClean="0">
                <a:latin typeface="Arial Black" pitchFamily="34" charset="0"/>
              </a:rPr>
              <a:t> – 500</a:t>
            </a:r>
            <a:endParaRPr lang="ru-RU" sz="1200" dirty="0">
              <a:latin typeface="Arial Black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899592" y="980728"/>
          <a:ext cx="2952328" cy="189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296144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 Narrow" pitchFamily="34" charset="0"/>
                        </a:rPr>
                        <a:t>Страны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 Narrow" pitchFamily="34" charset="0"/>
                        </a:rPr>
                        <a:t>Средний</a:t>
                      </a:r>
                      <a:r>
                        <a:rPr lang="ru-RU" sz="1400" baseline="0" dirty="0" smtClean="0">
                          <a:latin typeface="Arial Narrow" pitchFamily="34" charset="0"/>
                        </a:rPr>
                        <a:t> балл</a:t>
                      </a:r>
                      <a:endParaRPr lang="ru-RU" sz="1400" dirty="0" smtClean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21315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Республика Корея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613 </a:t>
                      </a:r>
                      <a:r>
                        <a:rPr lang="en-US" sz="1400" dirty="0" smtClean="0">
                          <a:latin typeface="Arial Narrow" pitchFamily="34" charset="0"/>
                        </a:rPr>
                        <a:t>    </a:t>
                      </a:r>
                      <a:r>
                        <a:rPr lang="ru-RU" sz="1400" dirty="0" smtClean="0">
                          <a:latin typeface="Arial Narrow" pitchFamily="34" charset="0"/>
                        </a:rPr>
                        <a:t>(2,9)</a:t>
                      </a:r>
                      <a:r>
                        <a:rPr lang="en-US" sz="1400" dirty="0" smtClean="0">
                          <a:latin typeface="Arial Narrow" pitchFamily="34" charset="0"/>
                        </a:rPr>
                        <a:t>  </a:t>
                      </a:r>
                      <a:r>
                        <a:rPr lang="ru-RU" sz="1400" dirty="0" smtClean="0">
                          <a:latin typeface="Arial Narrow" pitchFamily="34" charset="0"/>
                        </a:rPr>
                        <a:t> 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257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 Narrow" pitchFamily="34" charset="0"/>
                        </a:rPr>
                        <a:t>Сингапур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611 </a:t>
                      </a:r>
                      <a:r>
                        <a:rPr lang="en-US" sz="1400" dirty="0" smtClean="0">
                          <a:latin typeface="Arial Narrow" pitchFamily="34" charset="0"/>
                        </a:rPr>
                        <a:t>  </a:t>
                      </a:r>
                      <a:r>
                        <a:rPr lang="en-US" sz="1400" baseline="0" dirty="0" smtClean="0">
                          <a:latin typeface="Arial Narrow" pitchFamily="34" charset="0"/>
                        </a:rPr>
                        <a:t>  </a:t>
                      </a:r>
                      <a:r>
                        <a:rPr lang="ru-RU" sz="1400" dirty="0" smtClean="0">
                          <a:latin typeface="Arial Narrow" pitchFamily="34" charset="0"/>
                        </a:rPr>
                        <a:t>(3,8) </a:t>
                      </a:r>
                      <a:r>
                        <a:rPr lang="en-US" sz="1400" dirty="0" smtClean="0">
                          <a:latin typeface="Arial Narrow" pitchFamily="34" charset="0"/>
                        </a:rPr>
                        <a:t>  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1796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 Narrow" pitchFamily="34" charset="0"/>
                        </a:rPr>
                        <a:t>Тайвань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609</a:t>
                      </a:r>
                      <a:r>
                        <a:rPr lang="en-US" sz="1400" dirty="0" smtClean="0">
                          <a:latin typeface="Arial Narrow" pitchFamily="34" charset="0"/>
                        </a:rPr>
                        <a:t>  </a:t>
                      </a:r>
                      <a:r>
                        <a:rPr lang="ru-RU" sz="140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sz="1400" dirty="0" smtClean="0">
                          <a:latin typeface="Arial Narrow" pitchFamily="34" charset="0"/>
                        </a:rPr>
                        <a:t>  </a:t>
                      </a:r>
                      <a:r>
                        <a:rPr lang="ru-RU" sz="1400" dirty="0" smtClean="0">
                          <a:latin typeface="Arial Narrow" pitchFamily="34" charset="0"/>
                        </a:rPr>
                        <a:t>(3,2) </a:t>
                      </a:r>
                      <a:r>
                        <a:rPr lang="en-US" sz="1400" dirty="0" smtClean="0">
                          <a:latin typeface="Arial Narrow" pitchFamily="34" charset="0"/>
                        </a:rPr>
                        <a:t>  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 Narrow" pitchFamily="34" charset="0"/>
                        </a:rPr>
                        <a:t>Гонконг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586</a:t>
                      </a:r>
                      <a:r>
                        <a:rPr lang="en-US" sz="1400" dirty="0" smtClean="0">
                          <a:latin typeface="Arial Narrow" pitchFamily="34" charset="0"/>
                        </a:rPr>
                        <a:t>  </a:t>
                      </a:r>
                      <a:r>
                        <a:rPr lang="ru-RU" sz="140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sz="1400" dirty="0" smtClean="0">
                          <a:latin typeface="Arial Narrow" pitchFamily="34" charset="0"/>
                        </a:rPr>
                        <a:t>  </a:t>
                      </a:r>
                      <a:r>
                        <a:rPr lang="ru-RU" sz="1400" dirty="0" smtClean="0">
                          <a:latin typeface="Arial Narrow" pitchFamily="34" charset="0"/>
                        </a:rPr>
                        <a:t>(3,8) </a:t>
                      </a:r>
                      <a:r>
                        <a:rPr lang="en-US" sz="1400" dirty="0" smtClean="0">
                          <a:latin typeface="Arial Narrow" pitchFamily="34" charset="0"/>
                        </a:rPr>
                        <a:t>  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14607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Япония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570 </a:t>
                      </a:r>
                      <a:r>
                        <a:rPr lang="en-US" sz="1400" dirty="0" smtClean="0">
                          <a:latin typeface="Arial Narrow" pitchFamily="34" charset="0"/>
                        </a:rPr>
                        <a:t>    </a:t>
                      </a:r>
                      <a:r>
                        <a:rPr lang="ru-RU" sz="1400" dirty="0" smtClean="0">
                          <a:latin typeface="Arial Narrow" pitchFamily="34" charset="0"/>
                        </a:rPr>
                        <a:t>(2,6) </a:t>
                      </a:r>
                      <a:r>
                        <a:rPr lang="en-US" sz="1400" dirty="0" smtClean="0">
                          <a:latin typeface="Arial Narrow" pitchFamily="34" charset="0"/>
                        </a:rPr>
                        <a:t>  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220072" y="908720"/>
          <a:ext cx="2952328" cy="1894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28192"/>
                <a:gridCol w="1224136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 Narrow" pitchFamily="34" charset="0"/>
                        </a:rPr>
                        <a:t>Страны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 Narrow" pitchFamily="34" charset="0"/>
                        </a:rPr>
                        <a:t>Средний</a:t>
                      </a:r>
                      <a:r>
                        <a:rPr lang="ru-RU" sz="1400" baseline="0" dirty="0" smtClean="0">
                          <a:latin typeface="Arial Narrow" pitchFamily="34" charset="0"/>
                        </a:rPr>
                        <a:t> балл</a:t>
                      </a:r>
                      <a:endParaRPr lang="ru-RU" sz="1400" dirty="0" smtClean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27392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Сингапур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590</a:t>
                      </a:r>
                      <a:r>
                        <a:rPr lang="en-US" sz="1400" dirty="0" smtClean="0">
                          <a:latin typeface="Arial Narrow" pitchFamily="34" charset="0"/>
                        </a:rPr>
                        <a:t>    </a:t>
                      </a:r>
                      <a:r>
                        <a:rPr lang="ru-RU" sz="1400" dirty="0" smtClean="0">
                          <a:latin typeface="Arial Narrow" pitchFamily="34" charset="0"/>
                        </a:rPr>
                        <a:t> (4,3)</a:t>
                      </a:r>
                      <a:r>
                        <a:rPr lang="en-US" sz="1400" dirty="0" smtClean="0">
                          <a:latin typeface="Arial Narrow" pitchFamily="34" charset="0"/>
                        </a:rPr>
                        <a:t>  </a:t>
                      </a:r>
                      <a:r>
                        <a:rPr lang="ru-RU" sz="1400" dirty="0" smtClean="0">
                          <a:latin typeface="Arial Narrow" pitchFamily="34" charset="0"/>
                        </a:rPr>
                        <a:t> 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18515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Тайвань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564 </a:t>
                      </a:r>
                      <a:r>
                        <a:rPr lang="en-US" sz="1400" dirty="0" smtClean="0">
                          <a:latin typeface="Arial Narrow" pitchFamily="34" charset="0"/>
                        </a:rPr>
                        <a:t>    </a:t>
                      </a:r>
                      <a:r>
                        <a:rPr lang="ru-RU" sz="1400" dirty="0" smtClean="0">
                          <a:latin typeface="Arial Narrow" pitchFamily="34" charset="0"/>
                        </a:rPr>
                        <a:t>(2,3) </a:t>
                      </a:r>
                      <a:r>
                        <a:rPr lang="en-US" sz="1400" dirty="0" smtClean="0">
                          <a:latin typeface="Arial Narrow" pitchFamily="34" charset="0"/>
                        </a:rPr>
                        <a:t>  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16838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Республика Корея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560 </a:t>
                      </a:r>
                      <a:r>
                        <a:rPr lang="en-US" sz="1400" dirty="0" smtClean="0">
                          <a:latin typeface="Arial Narrow" pitchFamily="34" charset="0"/>
                        </a:rPr>
                        <a:t>    </a:t>
                      </a:r>
                      <a:r>
                        <a:rPr lang="ru-RU" sz="1400" dirty="0" smtClean="0">
                          <a:latin typeface="Arial Narrow" pitchFamily="34" charset="0"/>
                        </a:rPr>
                        <a:t>(2,0) </a:t>
                      </a:r>
                      <a:r>
                        <a:rPr lang="en-US" sz="1400" dirty="0" smtClean="0">
                          <a:latin typeface="Arial Narrow" pitchFamily="34" charset="0"/>
                        </a:rPr>
                        <a:t>  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15161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Япония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558 </a:t>
                      </a:r>
                      <a:r>
                        <a:rPr lang="en-US" sz="1400" dirty="0" smtClean="0">
                          <a:latin typeface="Arial Narrow" pitchFamily="34" charset="0"/>
                        </a:rPr>
                        <a:t>    </a:t>
                      </a:r>
                      <a:r>
                        <a:rPr lang="ru-RU" sz="1400" dirty="0" smtClean="0">
                          <a:latin typeface="Arial Narrow" pitchFamily="34" charset="0"/>
                        </a:rPr>
                        <a:t>(2,4) </a:t>
                      </a:r>
                      <a:r>
                        <a:rPr lang="en-US" sz="1400" dirty="0" smtClean="0">
                          <a:latin typeface="Arial Narrow" pitchFamily="34" charset="0"/>
                        </a:rPr>
                        <a:t>  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20685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Финляндия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552</a:t>
                      </a:r>
                      <a:r>
                        <a:rPr lang="en-US" sz="1400" dirty="0" smtClean="0">
                          <a:latin typeface="Arial Narrow" pitchFamily="34" charset="0"/>
                        </a:rPr>
                        <a:t>  </a:t>
                      </a:r>
                      <a:r>
                        <a:rPr lang="ru-RU" sz="140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sz="1400" dirty="0" smtClean="0">
                          <a:latin typeface="Arial Narrow" pitchFamily="34" charset="0"/>
                        </a:rPr>
                        <a:t>  </a:t>
                      </a:r>
                      <a:r>
                        <a:rPr lang="ru-RU" sz="1400" dirty="0" smtClean="0">
                          <a:latin typeface="Arial Narrow" pitchFamily="34" charset="0"/>
                        </a:rPr>
                        <a:t>(2,5) </a:t>
                      </a:r>
                      <a:r>
                        <a:rPr lang="en-US" sz="1400" dirty="0" smtClean="0">
                          <a:latin typeface="Arial Narrow" pitchFamily="34" charset="0"/>
                        </a:rPr>
                        <a:t>  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5220072" y="2852936"/>
          <a:ext cx="2952328" cy="304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26993"/>
                <a:gridCol w="1225335"/>
              </a:tblGrid>
              <a:tr h="20685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Россия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542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  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(3,2) 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  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rgbClr val="EFF3EA"/>
                    </a:solidFill>
                  </a:tcPr>
                </a:tc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899592" y="980728"/>
            <a:ext cx="2952328" cy="18722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220072" y="908720"/>
            <a:ext cx="2952328" cy="18722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220072" y="2869704"/>
            <a:ext cx="2952328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23528" y="116632"/>
            <a:ext cx="8519864" cy="6164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Каково состояние образования в основной школе России?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899592" y="2924944"/>
          <a:ext cx="2952328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296144"/>
              </a:tblGrid>
              <a:tr h="27332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Россия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539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(3,6)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 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899592" y="2924944"/>
            <a:ext cx="2952328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AutoShape 41"/>
          <p:cNvSpPr>
            <a:spLocks noChangeArrowheads="1"/>
          </p:cNvSpPr>
          <p:nvPr/>
        </p:nvSpPr>
        <p:spPr bwMode="auto">
          <a:xfrm>
            <a:off x="1331640" y="4725144"/>
            <a:ext cx="2103437" cy="633234"/>
          </a:xfrm>
          <a:prstGeom prst="star32">
            <a:avLst>
              <a:gd name="adj" fmla="val 37500"/>
            </a:avLst>
          </a:prstGeom>
          <a:solidFill>
            <a:srgbClr val="C00000">
              <a:alpha val="75000"/>
            </a:srgb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chemeClr val="bg1"/>
                </a:solidFill>
                <a:latin typeface="Arial Narrow" pitchFamily="34" charset="0"/>
              </a:rPr>
              <a:t>36 стран</a:t>
            </a:r>
            <a:endParaRPr lang="en-GB" sz="1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6" name="AutoShape 41"/>
          <p:cNvSpPr>
            <a:spLocks noChangeArrowheads="1"/>
          </p:cNvSpPr>
          <p:nvPr/>
        </p:nvSpPr>
        <p:spPr bwMode="auto">
          <a:xfrm>
            <a:off x="5796136" y="4653136"/>
            <a:ext cx="2103437" cy="633234"/>
          </a:xfrm>
          <a:prstGeom prst="star32">
            <a:avLst>
              <a:gd name="adj" fmla="val 37500"/>
            </a:avLst>
          </a:prstGeom>
          <a:solidFill>
            <a:srgbClr val="C00000">
              <a:alpha val="75000"/>
            </a:srgb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chemeClr val="bg1"/>
                </a:solidFill>
                <a:latin typeface="Arial Narrow" pitchFamily="34" charset="0"/>
              </a:rPr>
              <a:t>33 страны</a:t>
            </a:r>
            <a:endParaRPr lang="en-GB" sz="1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591872" cy="114300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 smtClean="0">
                <a:latin typeface="Arial Black" pitchFamily="34" charset="0"/>
              </a:rPr>
              <a:t>Как изменились результаты российских учащихся за последнее десятилетие?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124745"/>
            <a:ext cx="576064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" name="Группа 15"/>
          <p:cNvGrpSpPr/>
          <p:nvPr/>
        </p:nvGrpSpPr>
        <p:grpSpPr>
          <a:xfrm>
            <a:off x="2051720" y="3717032"/>
            <a:ext cx="5760640" cy="2597140"/>
            <a:chOff x="1691680" y="3861047"/>
            <a:chExt cx="5184576" cy="266914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1720" y="3864043"/>
              <a:ext cx="4824536" cy="2661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r="92958"/>
            <a:stretch>
              <a:fillRect/>
            </a:stretch>
          </p:blipFill>
          <p:spPr bwMode="auto">
            <a:xfrm>
              <a:off x="1691680" y="3861047"/>
              <a:ext cx="360040" cy="2669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7" name="Text Placeholder 2"/>
          <p:cNvSpPr txBox="1">
            <a:spLocks/>
          </p:cNvSpPr>
          <p:nvPr/>
        </p:nvSpPr>
        <p:spPr>
          <a:xfrm>
            <a:off x="395536" y="2276872"/>
            <a:ext cx="1548680" cy="3600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4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класс</a:t>
            </a: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395536" y="5013176"/>
            <a:ext cx="1548680" cy="3600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8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класс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608" y="260648"/>
            <a:ext cx="8375848" cy="454496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 smtClean="0">
                <a:latin typeface="Arial Black" pitchFamily="34" charset="0"/>
              </a:rPr>
              <a:t>Шкала исследований </a:t>
            </a:r>
            <a:r>
              <a:rPr lang="en-US" sz="2800" dirty="0" smtClean="0">
                <a:latin typeface="Arial Black" pitchFamily="34" charset="0"/>
              </a:rPr>
              <a:t>PIRLS</a:t>
            </a:r>
            <a:r>
              <a:rPr lang="ru-RU" sz="2800" dirty="0" smtClean="0">
                <a:latin typeface="Arial Black" pitchFamily="34" charset="0"/>
              </a:rPr>
              <a:t> и </a:t>
            </a:r>
            <a:r>
              <a:rPr lang="en-US" sz="2800" dirty="0" smtClean="0">
                <a:latin typeface="Arial Black" pitchFamily="34" charset="0"/>
              </a:rPr>
              <a:t>TIMSS</a:t>
            </a:r>
            <a:endParaRPr lang="ru-RU" sz="2800" dirty="0">
              <a:latin typeface="Arial Black" pitchFamily="34" charset="0"/>
            </a:endParaRPr>
          </a:p>
        </p:txBody>
      </p:sp>
      <p:graphicFrame>
        <p:nvGraphicFramePr>
          <p:cNvPr id="44" name="Схема 43"/>
          <p:cNvGraphicFramePr/>
          <p:nvPr/>
        </p:nvGraphicFramePr>
        <p:xfrm>
          <a:off x="5614258" y="1665875"/>
          <a:ext cx="2270110" cy="838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6" name="Схема 45"/>
          <p:cNvGraphicFramePr/>
          <p:nvPr/>
        </p:nvGraphicFramePr>
        <p:xfrm>
          <a:off x="5614258" y="3837192"/>
          <a:ext cx="2270110" cy="679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7" name="Схема 46"/>
          <p:cNvGraphicFramePr/>
          <p:nvPr/>
        </p:nvGraphicFramePr>
        <p:xfrm>
          <a:off x="5614258" y="4673926"/>
          <a:ext cx="2270110" cy="681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1" name="Line 8"/>
          <p:cNvSpPr>
            <a:spLocks noChangeAspect="1" noChangeShapeType="1"/>
          </p:cNvSpPr>
          <p:nvPr/>
        </p:nvSpPr>
        <p:spPr bwMode="auto">
          <a:xfrm flipH="1">
            <a:off x="4435624" y="4946432"/>
            <a:ext cx="702307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" name="Line 9"/>
          <p:cNvSpPr>
            <a:spLocks noChangeAspect="1" noChangeShapeType="1"/>
          </p:cNvSpPr>
          <p:nvPr/>
        </p:nvSpPr>
        <p:spPr bwMode="auto">
          <a:xfrm flipH="1">
            <a:off x="4435624" y="4244204"/>
            <a:ext cx="702307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" name="Line 10"/>
          <p:cNvSpPr>
            <a:spLocks noChangeAspect="1" noChangeShapeType="1"/>
          </p:cNvSpPr>
          <p:nvPr/>
        </p:nvSpPr>
        <p:spPr bwMode="auto">
          <a:xfrm flipH="1">
            <a:off x="4435624" y="2306964"/>
            <a:ext cx="702307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" name="AutoShape 11"/>
          <p:cNvSpPr>
            <a:spLocks noChangeAspect="1" noChangeArrowheads="1"/>
          </p:cNvSpPr>
          <p:nvPr/>
        </p:nvSpPr>
        <p:spPr bwMode="auto">
          <a:xfrm>
            <a:off x="5131256" y="2116559"/>
            <a:ext cx="376848" cy="380810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AutoShape 12"/>
          <p:cNvSpPr>
            <a:spLocks noChangeAspect="1" noChangeArrowheads="1"/>
          </p:cNvSpPr>
          <p:nvPr/>
        </p:nvSpPr>
        <p:spPr bwMode="auto">
          <a:xfrm>
            <a:off x="5131256" y="4053799"/>
            <a:ext cx="376848" cy="379063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AutoShape 13"/>
          <p:cNvSpPr>
            <a:spLocks noChangeAspect="1" noChangeArrowheads="1"/>
          </p:cNvSpPr>
          <p:nvPr/>
        </p:nvSpPr>
        <p:spPr bwMode="auto">
          <a:xfrm>
            <a:off x="5131256" y="4756027"/>
            <a:ext cx="376848" cy="379063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39" name="Схема 38"/>
          <p:cNvGraphicFramePr/>
          <p:nvPr/>
        </p:nvGraphicFramePr>
        <p:xfrm>
          <a:off x="1043608" y="1665875"/>
          <a:ext cx="2182677" cy="754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40" name="Схема 39"/>
          <p:cNvGraphicFramePr/>
          <p:nvPr/>
        </p:nvGraphicFramePr>
        <p:xfrm>
          <a:off x="1043608" y="2691268"/>
          <a:ext cx="2158696" cy="735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43" name="Схема 42"/>
          <p:cNvGraphicFramePr/>
          <p:nvPr/>
        </p:nvGraphicFramePr>
        <p:xfrm>
          <a:off x="1043608" y="4600559"/>
          <a:ext cx="2160240" cy="719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sp>
        <p:nvSpPr>
          <p:cNvPr id="20" name="Text Box 17"/>
          <p:cNvSpPr txBox="1">
            <a:spLocks noChangeAspect="1" noChangeArrowheads="1"/>
          </p:cNvSpPr>
          <p:nvPr/>
        </p:nvSpPr>
        <p:spPr bwMode="auto">
          <a:xfrm>
            <a:off x="3185175" y="1940128"/>
            <a:ext cx="1026785" cy="37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1200" b="1" dirty="0">
                <a:latin typeface="Arial" charset="0"/>
              </a:rPr>
              <a:t>Задание</a:t>
            </a:r>
            <a:r>
              <a:rPr lang="en-US" sz="1200" b="1" dirty="0">
                <a:latin typeface="Arial" charset="0"/>
              </a:rPr>
              <a:t> IV</a:t>
            </a:r>
          </a:p>
        </p:txBody>
      </p:sp>
      <p:sp>
        <p:nvSpPr>
          <p:cNvPr id="21" name="Text Box 18"/>
          <p:cNvSpPr txBox="1">
            <a:spLocks noChangeAspect="1" noChangeArrowheads="1"/>
          </p:cNvSpPr>
          <p:nvPr/>
        </p:nvSpPr>
        <p:spPr bwMode="auto">
          <a:xfrm>
            <a:off x="3185174" y="2670306"/>
            <a:ext cx="1026785" cy="38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1200" b="1" dirty="0">
                <a:latin typeface="Arial" charset="0"/>
              </a:rPr>
              <a:t>Задание</a:t>
            </a:r>
            <a:r>
              <a:rPr lang="en-US" sz="1200" b="1" dirty="0">
                <a:latin typeface="Arial" charset="0"/>
              </a:rPr>
              <a:t> III</a:t>
            </a:r>
          </a:p>
        </p:txBody>
      </p:sp>
      <p:sp>
        <p:nvSpPr>
          <p:cNvPr id="22" name="Text Box 19"/>
          <p:cNvSpPr txBox="1">
            <a:spLocks noChangeAspect="1" noChangeArrowheads="1"/>
          </p:cNvSpPr>
          <p:nvPr/>
        </p:nvSpPr>
        <p:spPr bwMode="auto">
          <a:xfrm>
            <a:off x="3185175" y="3893090"/>
            <a:ext cx="1026785" cy="38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1200" b="1" dirty="0">
                <a:latin typeface="Arial" charset="0"/>
              </a:rPr>
              <a:t>Задание</a:t>
            </a:r>
            <a:r>
              <a:rPr lang="en-US" sz="1200" b="1" dirty="0">
                <a:latin typeface="Arial" charset="0"/>
              </a:rPr>
              <a:t> II</a:t>
            </a:r>
          </a:p>
        </p:txBody>
      </p:sp>
      <p:sp>
        <p:nvSpPr>
          <p:cNvPr id="23" name="Text Box 20"/>
          <p:cNvSpPr txBox="1">
            <a:spLocks noChangeAspect="1" noChangeArrowheads="1"/>
          </p:cNvSpPr>
          <p:nvPr/>
        </p:nvSpPr>
        <p:spPr bwMode="auto">
          <a:xfrm>
            <a:off x="3185175" y="4471293"/>
            <a:ext cx="950684" cy="37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1200" b="1" dirty="0">
                <a:latin typeface="Arial" charset="0"/>
              </a:rPr>
              <a:t>Задание</a:t>
            </a:r>
            <a:r>
              <a:rPr lang="en-US" sz="1200" b="1" dirty="0">
                <a:latin typeface="Arial" charset="0"/>
              </a:rPr>
              <a:t> I</a:t>
            </a:r>
          </a:p>
        </p:txBody>
      </p:sp>
      <p:sp>
        <p:nvSpPr>
          <p:cNvPr id="24" name="Line 21"/>
          <p:cNvSpPr>
            <a:spLocks noChangeAspect="1" noChangeShapeType="1"/>
          </p:cNvSpPr>
          <p:nvPr/>
        </p:nvSpPr>
        <p:spPr bwMode="auto">
          <a:xfrm flipH="1">
            <a:off x="3846371" y="2333166"/>
            <a:ext cx="469347" cy="0"/>
          </a:xfrm>
          <a:prstGeom prst="line">
            <a:avLst/>
          </a:prstGeom>
          <a:noFill/>
          <a:ln w="50800" cap="rnd">
            <a:solidFill>
              <a:srgbClr val="339966"/>
            </a:solidFill>
            <a:round/>
            <a:headEnd type="stealth" w="med" len="med"/>
            <a:tailEnd type="diamond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" name="Line 22"/>
          <p:cNvSpPr>
            <a:spLocks noChangeAspect="1" noChangeShapeType="1"/>
          </p:cNvSpPr>
          <p:nvPr/>
        </p:nvSpPr>
        <p:spPr bwMode="auto">
          <a:xfrm flipH="1">
            <a:off x="3846371" y="3065090"/>
            <a:ext cx="469347" cy="0"/>
          </a:xfrm>
          <a:prstGeom prst="line">
            <a:avLst/>
          </a:prstGeom>
          <a:noFill/>
          <a:ln w="50800">
            <a:solidFill>
              <a:srgbClr val="339966"/>
            </a:solidFill>
            <a:round/>
            <a:headEnd type="stealth" w="med" len="med"/>
            <a:tailEnd type="diamond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" name="Line 23"/>
          <p:cNvSpPr>
            <a:spLocks noChangeAspect="1" noChangeShapeType="1"/>
          </p:cNvSpPr>
          <p:nvPr/>
        </p:nvSpPr>
        <p:spPr bwMode="auto">
          <a:xfrm flipH="1">
            <a:off x="3846371" y="4273900"/>
            <a:ext cx="469347" cy="0"/>
          </a:xfrm>
          <a:prstGeom prst="line">
            <a:avLst/>
          </a:prstGeom>
          <a:noFill/>
          <a:ln w="50800">
            <a:solidFill>
              <a:srgbClr val="339966"/>
            </a:solidFill>
            <a:round/>
            <a:headEnd type="stealth" w="med" len="med"/>
            <a:tailEnd type="diamond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7" name="Line 24"/>
          <p:cNvSpPr>
            <a:spLocks noChangeAspect="1" noChangeShapeType="1"/>
          </p:cNvSpPr>
          <p:nvPr/>
        </p:nvSpPr>
        <p:spPr bwMode="auto">
          <a:xfrm flipH="1">
            <a:off x="3846371" y="4850356"/>
            <a:ext cx="469347" cy="0"/>
          </a:xfrm>
          <a:prstGeom prst="line">
            <a:avLst/>
          </a:prstGeom>
          <a:noFill/>
          <a:ln w="50800">
            <a:solidFill>
              <a:srgbClr val="339966"/>
            </a:solidFill>
            <a:round/>
            <a:headEnd type="stealth" w="med" len="med"/>
            <a:tailEnd type="diamond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8" name="Line 25"/>
          <p:cNvSpPr>
            <a:spLocks noChangeAspect="1" noChangeShapeType="1"/>
          </p:cNvSpPr>
          <p:nvPr/>
        </p:nvSpPr>
        <p:spPr bwMode="auto">
          <a:xfrm>
            <a:off x="4380810" y="1078939"/>
            <a:ext cx="0" cy="4664050"/>
          </a:xfrm>
          <a:prstGeom prst="line">
            <a:avLst/>
          </a:prstGeom>
          <a:noFill/>
          <a:ln w="146050">
            <a:solidFill>
              <a:srgbClr val="FFCC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" name="Line 26"/>
          <p:cNvSpPr>
            <a:spLocks noChangeAspect="1" noChangeShapeType="1"/>
          </p:cNvSpPr>
          <p:nvPr/>
        </p:nvSpPr>
        <p:spPr bwMode="auto">
          <a:xfrm>
            <a:off x="4325996" y="1905192"/>
            <a:ext cx="959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" name="Line 27"/>
          <p:cNvSpPr>
            <a:spLocks noChangeAspect="1" noChangeShapeType="1"/>
          </p:cNvSpPr>
          <p:nvPr/>
        </p:nvSpPr>
        <p:spPr bwMode="auto">
          <a:xfrm>
            <a:off x="4325996" y="4927217"/>
            <a:ext cx="959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" name="Line 28"/>
          <p:cNvSpPr>
            <a:spLocks noChangeAspect="1" noChangeShapeType="1"/>
          </p:cNvSpPr>
          <p:nvPr/>
        </p:nvSpPr>
        <p:spPr bwMode="auto">
          <a:xfrm>
            <a:off x="4325996" y="2509597"/>
            <a:ext cx="959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" name="Line 29"/>
          <p:cNvSpPr>
            <a:spLocks noChangeAspect="1" noChangeShapeType="1"/>
          </p:cNvSpPr>
          <p:nvPr/>
        </p:nvSpPr>
        <p:spPr bwMode="auto">
          <a:xfrm>
            <a:off x="4325996" y="3114002"/>
            <a:ext cx="959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" name="Line 30"/>
          <p:cNvSpPr>
            <a:spLocks noChangeAspect="1" noChangeShapeType="1"/>
          </p:cNvSpPr>
          <p:nvPr/>
        </p:nvSpPr>
        <p:spPr bwMode="auto">
          <a:xfrm>
            <a:off x="4325996" y="3718407"/>
            <a:ext cx="959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" name="Line 31"/>
          <p:cNvSpPr>
            <a:spLocks noChangeAspect="1" noChangeShapeType="1"/>
          </p:cNvSpPr>
          <p:nvPr/>
        </p:nvSpPr>
        <p:spPr bwMode="auto">
          <a:xfrm>
            <a:off x="4325996" y="4322812"/>
            <a:ext cx="959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41" name="Схема 40"/>
          <p:cNvGraphicFramePr/>
          <p:nvPr/>
        </p:nvGraphicFramePr>
        <p:xfrm>
          <a:off x="1043608" y="3713166"/>
          <a:ext cx="2158696" cy="719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graphicFrame>
        <p:nvGraphicFramePr>
          <p:cNvPr id="45" name="Схема 44"/>
          <p:cNvGraphicFramePr/>
          <p:nvPr/>
        </p:nvGraphicFramePr>
        <p:xfrm>
          <a:off x="5614258" y="2672052"/>
          <a:ext cx="2270110" cy="679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7" r:lo="rId38" r:qs="rId39" r:cs="rId40"/>
          </a:graphicData>
        </a:graphic>
      </p:graphicFrame>
      <p:sp>
        <p:nvSpPr>
          <p:cNvPr id="37" name="Line 34"/>
          <p:cNvSpPr>
            <a:spLocks noChangeAspect="1" noChangeShapeType="1"/>
          </p:cNvSpPr>
          <p:nvPr/>
        </p:nvSpPr>
        <p:spPr bwMode="auto">
          <a:xfrm flipH="1">
            <a:off x="4435624" y="3079065"/>
            <a:ext cx="702307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8" name="AutoShape 35"/>
          <p:cNvSpPr>
            <a:spLocks noChangeAspect="1" noChangeArrowheads="1"/>
          </p:cNvSpPr>
          <p:nvPr/>
        </p:nvSpPr>
        <p:spPr bwMode="auto">
          <a:xfrm>
            <a:off x="5131256" y="2888660"/>
            <a:ext cx="376848" cy="379063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88135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108CE7F-80D9-4BBC-878F-C29D70550D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TS101881352</Template>
  <TotalTime>0</TotalTime>
  <Words>1808</Words>
  <Application>Microsoft Office PowerPoint</Application>
  <PresentationFormat>Экран (4:3)</PresentationFormat>
  <Paragraphs>362</Paragraphs>
  <Slides>32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TS101881352</vt:lpstr>
      <vt:lpstr>Формула</vt:lpstr>
      <vt:lpstr>Основные результаты международных исследований  PIRLS-2011 и TIMSS-2011 как основа для управления  качеством общего образования в России</vt:lpstr>
      <vt:lpstr>Вопросы для обсуждения</vt:lpstr>
      <vt:lpstr>Самые важные результаты</vt:lpstr>
      <vt:lpstr>Краткая информация об исследованиях  PIRLS и TIMSS</vt:lpstr>
      <vt:lpstr>Участники исследований  PIRLS и TIMSS</vt:lpstr>
      <vt:lpstr>Каково состояние образования в начальной школе России?</vt:lpstr>
      <vt:lpstr>Слайд 7</vt:lpstr>
      <vt:lpstr>Как изменились результаты российских учащихся за последнее десятилетие?</vt:lpstr>
      <vt:lpstr>Шкала исследований PIRLS и TIMSS</vt:lpstr>
      <vt:lpstr>Уровни достижений российских учащихся  4 класса</vt:lpstr>
      <vt:lpstr>Уровни достижений российских учащихся  8 класса</vt:lpstr>
      <vt:lpstr>Процент учащихся 4 класса с высоким уровнем достижений по чтению, математике и естествознанию</vt:lpstr>
      <vt:lpstr>Распределение российских учащихся  4 и 8 классов по уровням математической подготовки</vt:lpstr>
      <vt:lpstr>    Математика, 4 класс                             Естествознание, 4 класс</vt:lpstr>
      <vt:lpstr>Обеспечен ли баланс в учебных достижениях школьников  (по содержанию)?</vt:lpstr>
      <vt:lpstr>Обеспечен ли баланс в учебных достижениях школьников  (по видам деятельности)?</vt:lpstr>
      <vt:lpstr>Результаты учащихся некоторых стран по видам деятельности (TIMSS-2011, 8 класс, математика)</vt:lpstr>
      <vt:lpstr>Можно ли выявить связь между используемыми  учебниками и особенностями формирования познавательной деятельности учащихся?</vt:lpstr>
      <vt:lpstr>Результаты анализа учебников биологии, физики и химии</vt:lpstr>
      <vt:lpstr>Что происходит с результатами российских учащихся при переходе из начальной школы в основную? </vt:lpstr>
      <vt:lpstr>Сравнительные результаты учащихся  4 и 8 классов по математике </vt:lpstr>
      <vt:lpstr>Некоторые проблемы перехода учащихся из начальной школы в основную</vt:lpstr>
      <vt:lpstr>   Какие основные факторы влияют на результаты российских школьников? Влияние семьи на успешность обучения детей в школе</vt:lpstr>
      <vt:lpstr>Влияние дошкольного образования на успешность детей в обучении в школе </vt:lpstr>
      <vt:lpstr>Какие школы в России обеспечивают наивысшие результаты?</vt:lpstr>
      <vt:lpstr>Какие учащиеся показывают наивысшие результаты?</vt:lpstr>
      <vt:lpstr>Распределение учителей начальной школы и учителей математики по стажу работы</vt:lpstr>
      <vt:lpstr>Изменение возрастных характеристик учителей математики в период  с 1995 по 2011 годы</vt:lpstr>
      <vt:lpstr>Общие выводы по результатам первичного анализа</vt:lpstr>
      <vt:lpstr>Рекомендации по результатам первичного анализа </vt:lpstr>
      <vt:lpstr>2013 год - I Международный конкурс юных чтецов «Живая классика»   Участники: 2 млн. учащихся 6 классов  из 10 стран: Азербайджана, Армении, Белоруссии, Казахстана, Киргизии, Молдовы, Польши, России, Турции, Украины.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2012-12-07T18:22:48Z</dcterms:created>
  <dcterms:modified xsi:type="dcterms:W3CDTF">2013-06-25T08:46:40Z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TC018813529991</vt:lpwstr>
  </property>
</Properties>
</file>